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1"/>
  </p:sldMasterIdLst>
  <p:notesMasterIdLst>
    <p:notesMasterId r:id="rId23"/>
  </p:notesMasterIdLst>
  <p:sldIdLst>
    <p:sldId id="259" r:id="rId2"/>
    <p:sldId id="258" r:id="rId3"/>
    <p:sldId id="2564" r:id="rId4"/>
    <p:sldId id="2579" r:id="rId5"/>
    <p:sldId id="263" r:id="rId6"/>
    <p:sldId id="261" r:id="rId7"/>
    <p:sldId id="264" r:id="rId8"/>
    <p:sldId id="2567" r:id="rId9"/>
    <p:sldId id="2568" r:id="rId10"/>
    <p:sldId id="262" r:id="rId11"/>
    <p:sldId id="2569" r:id="rId12"/>
    <p:sldId id="2570" r:id="rId13"/>
    <p:sldId id="265" r:id="rId14"/>
    <p:sldId id="2571" r:id="rId15"/>
    <p:sldId id="2572" r:id="rId16"/>
    <p:sldId id="2573" r:id="rId17"/>
    <p:sldId id="2574" r:id="rId18"/>
    <p:sldId id="2577" r:id="rId19"/>
    <p:sldId id="267" r:id="rId20"/>
    <p:sldId id="268" r:id="rId21"/>
    <p:sldId id="256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DBC26D-B32B-45A4-AC09-521231D0C2EE}" v="25" dt="2024-09-12T23:40:55.0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105" d="100"/>
          <a:sy n="105" d="100"/>
        </p:scale>
        <p:origin x="546" y="3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301288-FDE3-4E41-963F-F4F2DFAA804E}" type="datetimeFigureOut">
              <a:rPr lang="en-US" smtClean="0"/>
              <a:t>9/15/2024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34256D-408B-4A70-A4E4-F8C2ED26EEDF}" type="slidenum">
              <a:rPr lang="en-US" smtClean="0"/>
              <a:t>‹#›</a:t>
            </a:fld>
            <a:endParaRPr lang="en-US"/>
          </a:p>
        </p:txBody>
      </p:sp>
    </p:spTree>
    <p:extLst>
      <p:ext uri="{BB962C8B-B14F-4D97-AF65-F5344CB8AC3E}">
        <p14:creationId xmlns:p14="http://schemas.microsoft.com/office/powerpoint/2010/main" val="25529335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Data is any collection of facts, numbers, or symbols that can be processed by a computer. It can be in the form of text, images, or videos. Data can be structured or unstructured, depending on the format it is stored in.</a:t>
            </a:r>
          </a:p>
        </p:txBody>
      </p:sp>
      <p:sp>
        <p:nvSpPr>
          <p:cNvPr id="4" name="Slide Number Placeholder 3"/>
          <p:cNvSpPr>
            <a:spLocks noGrp="1"/>
          </p:cNvSpPr>
          <p:nvPr>
            <p:ph type="sldNum" sz="quarter" idx="5"/>
          </p:nvPr>
        </p:nvSpPr>
        <p:spPr/>
        <p:txBody>
          <a:bodyPr/>
          <a:lstStyle/>
          <a:p>
            <a:fld id="{6434256D-408B-4A70-A4E4-F8C2ED26EEDF}" type="slidenum">
              <a:rPr lang="en-US" smtClean="0"/>
              <a:t>3</a:t>
            </a:fld>
            <a:endParaRPr lang="en-US"/>
          </a:p>
        </p:txBody>
      </p:sp>
    </p:spTree>
    <p:extLst>
      <p:ext uri="{BB962C8B-B14F-4D97-AF65-F5344CB8AC3E}">
        <p14:creationId xmlns:p14="http://schemas.microsoft.com/office/powerpoint/2010/main" val="91827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By using hit or miss analysis in Black Jack, you can increase your chances of beating the dealer and walking away with a win. Whether you choose to hit or stand, it's important to remember that Black Jack is ultimately a game of chance, and even the best strategies can't guarantee a win.</a:t>
            </a:r>
          </a:p>
        </p:txBody>
      </p:sp>
      <p:sp>
        <p:nvSpPr>
          <p:cNvPr id="4" name="Slide Number Placeholder 3"/>
          <p:cNvSpPr>
            <a:spLocks noGrp="1"/>
          </p:cNvSpPr>
          <p:nvPr>
            <p:ph type="sldNum" sz="quarter" idx="5"/>
          </p:nvPr>
        </p:nvSpPr>
        <p:spPr/>
        <p:txBody>
          <a:bodyPr/>
          <a:lstStyle/>
          <a:p>
            <a:fld id="{81A77F8C-E1D9-423F-90E1-9FBF2AAB8E69}" type="slidenum">
              <a:rPr lang="en-US" smtClean="0"/>
              <a:t>21</a:t>
            </a:fld>
            <a:endParaRPr lang="en-US"/>
          </a:p>
        </p:txBody>
      </p:sp>
    </p:spTree>
    <p:extLst>
      <p:ext uri="{BB962C8B-B14F-4D97-AF65-F5344CB8AC3E}">
        <p14:creationId xmlns:p14="http://schemas.microsoft.com/office/powerpoint/2010/main" val="467881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D6D0F569-AC90-44EB-9EF4-4E5C2F5D823C}" type="datetime1">
              <a:rPr lang="en-US" smtClean="0"/>
              <a:t>9/15/2024</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36555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46BA7D41-E8B7-4A0B-B861-3EC4AE88917D}" type="datetime1">
              <a:rPr lang="en-US" smtClean="0"/>
              <a:t>9/15/2024</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6889297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A7C34823-0B19-4B4E-A643-7A3B0A3D24D6}" type="datetime1">
              <a:rPr lang="en-US" smtClean="0"/>
              <a:t>9/15/2024</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975491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 name="Graphic 185">
            <a:extLst>
              <a:ext uri="{FF2B5EF4-FFF2-40B4-BE49-F238E27FC236}">
                <a16:creationId xmlns:a16="http://schemas.microsoft.com/office/drawing/2014/main" id="{8997F1B7-1EE7-4EA5-A5A4-866F9A810C9F}"/>
              </a:ext>
              <a:ext uri="{C183D7F6-B498-43B3-948B-1728B52AA6E4}">
                <adec:decorative xmlns:adec="http://schemas.microsoft.com/office/drawing/2017/decorative" val="1"/>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8C2D79EF-17C8-45D8-9866-DAF5723FC604}" type="datetime1">
              <a:rPr lang="en-US" smtClean="0"/>
              <a:t>9/15/2024</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1995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DFFC2ADC-3680-4013-A757-E4663495DB98}" type="datetime1">
              <a:rPr lang="en-US" smtClean="0"/>
              <a:t>9/15/2024</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656750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4751BA94-5DCA-4F19-960F-0FB2BD5EE85A}" type="datetime1">
              <a:rPr lang="en-US" smtClean="0"/>
              <a:t>9/15/2024</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073541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01BED947-38D9-44AC-8B89-E79758333B77}" type="datetime1">
              <a:rPr lang="en-US" smtClean="0"/>
              <a:t>9/15/2024</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062352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dirty="0"/>
              <a:t>Click to edit Master title style</a:t>
            </a:r>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3781E23F-BD3C-4F23-B116-2B758120C8AC}" type="datetime1">
              <a:rPr lang="en-US" smtClean="0"/>
              <a:t>9/15/2024</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1197635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473CFAA9-6D59-4D98-869E-ACBDB83B2CA4}" type="datetime1">
              <a:rPr lang="en-US" smtClean="0"/>
              <a:t>9/15/2024</a:t>
            </a:fld>
            <a:endParaRPr lang="en-US"/>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907277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DC410804-27E3-430A-BB42-B831260DE39A}" type="datetime1">
              <a:rPr lang="en-US" smtClean="0"/>
              <a:t>9/15/2024</a:t>
            </a:fld>
            <a:endParaRPr lang="en-US" dirty="0"/>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729215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60E22DE3-3D1A-4D53-B9A6-6C7463B8C992}" type="datetime1">
              <a:rPr lang="en-US" smtClean="0"/>
              <a:t>9/15/2024</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710906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5ECD8B30-1B71-45A1-8314-D59C86F581E1}" type="datetime1">
              <a:rPr lang="en-US" smtClean="0"/>
              <a:pPr/>
              <a:t>9/15/2024</a:t>
            </a:fld>
            <a:endParaRPr lang="en-US" b="1"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endParaRPr lang="en-US" b="1" dirty="0"/>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b="1" dirty="0"/>
          </a:p>
        </p:txBody>
      </p:sp>
    </p:spTree>
    <p:extLst>
      <p:ext uri="{BB962C8B-B14F-4D97-AF65-F5344CB8AC3E}">
        <p14:creationId xmlns:p14="http://schemas.microsoft.com/office/powerpoint/2010/main" val="2578264041"/>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15" r:id="rId6"/>
    <p:sldLayoutId id="2147483711" r:id="rId7"/>
    <p:sldLayoutId id="2147483712" r:id="rId8"/>
    <p:sldLayoutId id="2147483713" r:id="rId9"/>
    <p:sldLayoutId id="2147483714" r:id="rId10"/>
    <p:sldLayoutId id="2147483716"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hyperlink" Target="https://public.tableau.com/app/profile/savi.rahiman4181/viz/Project4_Team2_Blackjack_Probability/ShouldIHitorShouldIStay" TargetMode="External"/><Relationship Id="rId2" Type="http://schemas.openxmlformats.org/officeDocument/2006/relationships/image" Target="../media/image12.png"/><Relationship Id="rId1" Type="http://schemas.openxmlformats.org/officeDocument/2006/relationships/slideLayout" Target="../slideLayouts/slideLayout9.xml"/><Relationship Id="rId5" Type="http://schemas.openxmlformats.org/officeDocument/2006/relationships/image" Target="../media/image30.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879BF-2E51-AAC4-EC47-6F453742FC5E}"/>
              </a:ext>
            </a:extLst>
          </p:cNvPr>
          <p:cNvSpPr>
            <a:spLocks noGrp="1"/>
          </p:cNvSpPr>
          <p:nvPr>
            <p:ph type="title"/>
          </p:nvPr>
        </p:nvSpPr>
        <p:spPr/>
        <p:txBody>
          <a:bodyPr>
            <a:normAutofit/>
          </a:bodyPr>
          <a:lstStyle/>
          <a:p>
            <a:r>
              <a:rPr lang="en-US" dirty="0">
                <a:ea typeface="Source Sans Pro"/>
              </a:rPr>
              <a:t>Project 4 Team 2</a:t>
            </a:r>
            <a:br>
              <a:rPr lang="en-US" dirty="0">
                <a:ea typeface="Source Sans Pro"/>
              </a:rPr>
            </a:br>
            <a:br>
              <a:rPr lang="en-US" sz="3200" dirty="0"/>
            </a:br>
            <a:endParaRPr lang="en-US" dirty="0"/>
          </a:p>
        </p:txBody>
      </p:sp>
      <p:pic>
        <p:nvPicPr>
          <p:cNvPr id="5" name="Picture Placeholder 4" descr="People with tablet">
            <a:extLst>
              <a:ext uri="{FF2B5EF4-FFF2-40B4-BE49-F238E27FC236}">
                <a16:creationId xmlns:a16="http://schemas.microsoft.com/office/drawing/2014/main" id="{50CFBABE-071C-010A-47D5-738D8C496155}"/>
              </a:ext>
            </a:extLst>
          </p:cNvPr>
          <p:cNvPicPr>
            <a:picLocks noGrp="1" noChangeAspect="1"/>
          </p:cNvPicPr>
          <p:nvPr>
            <p:ph type="pic" idx="1"/>
          </p:nvPr>
        </p:nvPicPr>
        <p:blipFill>
          <a:blip r:embed="rId2"/>
          <a:srcRect l="7785" r="7785"/>
          <a:stretch/>
        </p:blipFill>
        <p:spPr/>
      </p:pic>
      <p:sp>
        <p:nvSpPr>
          <p:cNvPr id="4" name="Text Placeholder 3">
            <a:extLst>
              <a:ext uri="{FF2B5EF4-FFF2-40B4-BE49-F238E27FC236}">
                <a16:creationId xmlns:a16="http://schemas.microsoft.com/office/drawing/2014/main" id="{3D3104DE-131D-1D00-2FFE-2666CD15DE5D}"/>
              </a:ext>
            </a:extLst>
          </p:cNvPr>
          <p:cNvSpPr>
            <a:spLocks noGrp="1"/>
          </p:cNvSpPr>
          <p:nvPr>
            <p:ph type="body" sz="half" idx="2"/>
          </p:nvPr>
        </p:nvSpPr>
        <p:spPr/>
        <p:txBody>
          <a:bodyPr vert="horz" lIns="91440" tIns="45720" rIns="91440" bIns="45720" rtlCol="0" anchor="t">
            <a:normAutofit/>
          </a:bodyPr>
          <a:lstStyle/>
          <a:p>
            <a:endParaRPr lang="en-US" dirty="0"/>
          </a:p>
          <a:p>
            <a:endParaRPr lang="en-US" dirty="0">
              <a:ea typeface="Source Sans Pro"/>
            </a:endParaRPr>
          </a:p>
          <a:p>
            <a:r>
              <a:rPr lang="en-US" dirty="0">
                <a:ea typeface="Source Sans Pro"/>
              </a:rPr>
              <a:t>Mae </a:t>
            </a:r>
            <a:r>
              <a:rPr lang="en-US" dirty="0" err="1">
                <a:ea typeface="Source Sans Pro"/>
              </a:rPr>
              <a:t>Bouazzaoui</a:t>
            </a:r>
            <a:endParaRPr lang="en-US" dirty="0">
              <a:ea typeface="Source Sans Pro"/>
            </a:endParaRPr>
          </a:p>
          <a:p>
            <a:r>
              <a:rPr lang="en-US" dirty="0">
                <a:ea typeface="Source Sans Pro"/>
              </a:rPr>
              <a:t>Madeline Rondino</a:t>
            </a:r>
          </a:p>
          <a:p>
            <a:r>
              <a:rPr lang="en-US" dirty="0">
                <a:ea typeface="Source Sans Pro"/>
              </a:rPr>
              <a:t>Daniel Pulliam</a:t>
            </a:r>
          </a:p>
          <a:p>
            <a:r>
              <a:rPr lang="en-US" dirty="0">
                <a:ea typeface="Source Sans Pro"/>
              </a:rPr>
              <a:t>Kayla </a:t>
            </a:r>
            <a:r>
              <a:rPr lang="en-US" dirty="0" err="1">
                <a:ea typeface="Source Sans Pro"/>
              </a:rPr>
              <a:t>Blais</a:t>
            </a:r>
            <a:endParaRPr lang="en-US" dirty="0">
              <a:ea typeface="Source Sans Pro"/>
            </a:endParaRPr>
          </a:p>
          <a:p>
            <a:r>
              <a:rPr lang="en-US" dirty="0">
                <a:ea typeface="Source Sans Pro"/>
              </a:rPr>
              <a:t>Savi </a:t>
            </a:r>
            <a:r>
              <a:rPr lang="en-US" dirty="0" err="1">
                <a:ea typeface="Source Sans Pro"/>
              </a:rPr>
              <a:t>Rahiman</a:t>
            </a:r>
            <a:endParaRPr lang="en-US" dirty="0">
              <a:ea typeface="Source Sans Pro"/>
            </a:endParaRPr>
          </a:p>
          <a:p>
            <a:endParaRPr lang="en-US" dirty="0">
              <a:ea typeface="Source Sans Pro"/>
            </a:endParaRPr>
          </a:p>
          <a:p>
            <a:endParaRPr lang="en-US" dirty="0">
              <a:ea typeface="Source Sans Pro"/>
            </a:endParaRPr>
          </a:p>
        </p:txBody>
      </p:sp>
    </p:spTree>
    <p:extLst>
      <p:ext uri="{BB962C8B-B14F-4D97-AF65-F5344CB8AC3E}">
        <p14:creationId xmlns:p14="http://schemas.microsoft.com/office/powerpoint/2010/main" val="4265042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BB709-EE1D-6D70-42D0-0B319803B7EF}"/>
              </a:ext>
            </a:extLst>
          </p:cNvPr>
          <p:cNvSpPr>
            <a:spLocks noGrp="1"/>
          </p:cNvSpPr>
          <p:nvPr>
            <p:ph type="title"/>
          </p:nvPr>
        </p:nvSpPr>
        <p:spPr/>
        <p:txBody>
          <a:bodyPr/>
          <a:lstStyle/>
          <a:p>
            <a:r>
              <a:rPr lang="en-US" dirty="0"/>
              <a:t>How many hands is the most common?</a:t>
            </a:r>
          </a:p>
        </p:txBody>
      </p:sp>
      <p:sp>
        <p:nvSpPr>
          <p:cNvPr id="4" name="Text Placeholder 3">
            <a:extLst>
              <a:ext uri="{FF2B5EF4-FFF2-40B4-BE49-F238E27FC236}">
                <a16:creationId xmlns:a16="http://schemas.microsoft.com/office/drawing/2014/main" id="{D6694AAE-1A7B-5F79-BDA3-CE3CEFB1624C}"/>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1 hand is the most common.</a:t>
            </a:r>
          </a:p>
          <a:p>
            <a:pPr marL="285750" indent="-285750">
              <a:buFont typeface="Arial" panose="020B0604020202020204" pitchFamily="34" charset="0"/>
              <a:buChar char="•"/>
            </a:pPr>
            <a:r>
              <a:rPr lang="en-US" dirty="0"/>
              <a:t>It is very rare to play 4 hands.</a:t>
            </a:r>
          </a:p>
        </p:txBody>
      </p:sp>
      <p:pic>
        <p:nvPicPr>
          <p:cNvPr id="6" name="Picture 5" descr="A graph of a bar graph&#10;&#10;Description automatically generated with medium confidence">
            <a:extLst>
              <a:ext uri="{FF2B5EF4-FFF2-40B4-BE49-F238E27FC236}">
                <a16:creationId xmlns:a16="http://schemas.microsoft.com/office/drawing/2014/main" id="{80B9ED94-4A47-3FFF-EBB7-C14C570CB9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9113" y="633046"/>
            <a:ext cx="6721581" cy="5134708"/>
          </a:xfrm>
          <a:prstGeom prst="rect">
            <a:avLst/>
          </a:prstGeom>
        </p:spPr>
      </p:pic>
    </p:spTree>
    <p:extLst>
      <p:ext uri="{BB962C8B-B14F-4D97-AF65-F5344CB8AC3E}">
        <p14:creationId xmlns:p14="http://schemas.microsoft.com/office/powerpoint/2010/main" val="41057892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BB709-EE1D-6D70-42D0-0B319803B7EF}"/>
              </a:ext>
            </a:extLst>
          </p:cNvPr>
          <p:cNvSpPr>
            <a:spLocks noGrp="1"/>
          </p:cNvSpPr>
          <p:nvPr>
            <p:ph type="title"/>
          </p:nvPr>
        </p:nvSpPr>
        <p:spPr/>
        <p:txBody>
          <a:bodyPr/>
          <a:lstStyle/>
          <a:p>
            <a:r>
              <a:rPr lang="en-US" dirty="0"/>
              <a:t>Win percentage by number of hands played</a:t>
            </a:r>
          </a:p>
        </p:txBody>
      </p:sp>
      <p:sp>
        <p:nvSpPr>
          <p:cNvPr id="4" name="Text Placeholder 3">
            <a:extLst>
              <a:ext uri="{FF2B5EF4-FFF2-40B4-BE49-F238E27FC236}">
                <a16:creationId xmlns:a16="http://schemas.microsoft.com/office/drawing/2014/main" id="{D6694AAE-1A7B-5F79-BDA3-CE3CEFB1624C}"/>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1 hand is the most common to win with.</a:t>
            </a:r>
          </a:p>
          <a:p>
            <a:pPr marL="285750" indent="-285750">
              <a:buFont typeface="Arial" panose="020B0604020202020204" pitchFamily="34" charset="0"/>
              <a:buChar char="•"/>
            </a:pPr>
            <a:r>
              <a:rPr lang="en-US" dirty="0"/>
              <a:t>You can see it becomes less likely to win with the more hands you get.</a:t>
            </a:r>
          </a:p>
          <a:p>
            <a:pPr marL="285750" indent="-285750">
              <a:buFont typeface="Arial" panose="020B0604020202020204" pitchFamily="34" charset="0"/>
              <a:buChar char="•"/>
            </a:pPr>
            <a:endParaRPr lang="en-US" dirty="0"/>
          </a:p>
        </p:txBody>
      </p:sp>
      <p:pic>
        <p:nvPicPr>
          <p:cNvPr id="5" name="Picture 4" descr="A graph of blue rectangular bars&#10;&#10;Description automatically generated">
            <a:extLst>
              <a:ext uri="{FF2B5EF4-FFF2-40B4-BE49-F238E27FC236}">
                <a16:creationId xmlns:a16="http://schemas.microsoft.com/office/drawing/2014/main" id="{9E7ED5AE-3DD4-D2BD-C70C-7A516CD911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6233" y="685794"/>
            <a:ext cx="6315979" cy="5486411"/>
          </a:xfrm>
          <a:prstGeom prst="rect">
            <a:avLst/>
          </a:prstGeom>
        </p:spPr>
      </p:pic>
    </p:spTree>
    <p:extLst>
      <p:ext uri="{BB962C8B-B14F-4D97-AF65-F5344CB8AC3E}">
        <p14:creationId xmlns:p14="http://schemas.microsoft.com/office/powerpoint/2010/main" val="1560796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BB709-EE1D-6D70-42D0-0B319803B7EF}"/>
              </a:ext>
            </a:extLst>
          </p:cNvPr>
          <p:cNvSpPr>
            <a:spLocks noGrp="1"/>
          </p:cNvSpPr>
          <p:nvPr>
            <p:ph type="title"/>
          </p:nvPr>
        </p:nvSpPr>
        <p:spPr/>
        <p:txBody>
          <a:bodyPr/>
          <a:lstStyle/>
          <a:p>
            <a:r>
              <a:rPr lang="en-US" dirty="0"/>
              <a:t>How are hands correlated with wins? </a:t>
            </a:r>
          </a:p>
        </p:txBody>
      </p:sp>
      <p:sp>
        <p:nvSpPr>
          <p:cNvPr id="4" name="Text Placeholder 3">
            <a:extLst>
              <a:ext uri="{FF2B5EF4-FFF2-40B4-BE49-F238E27FC236}">
                <a16:creationId xmlns:a16="http://schemas.microsoft.com/office/drawing/2014/main" id="{D6694AAE-1A7B-5F79-BDA3-CE3CEFB1624C}"/>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The first hand has the highest positive correlation with wins.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a:t>You can see that the 4</a:t>
            </a:r>
            <a:r>
              <a:rPr lang="en-US" baseline="30000"/>
              <a:t>th</a:t>
            </a:r>
            <a:r>
              <a:rPr lang="en-US"/>
              <a:t> card has the highest negative correlation with wins.</a:t>
            </a:r>
            <a:endParaRPr lang="en-US" dirty="0"/>
          </a:p>
        </p:txBody>
      </p:sp>
      <p:pic>
        <p:nvPicPr>
          <p:cNvPr id="6" name="Picture 5" descr="A graph with blue squares&#10;&#10;Description automatically generated">
            <a:extLst>
              <a:ext uri="{FF2B5EF4-FFF2-40B4-BE49-F238E27FC236}">
                <a16:creationId xmlns:a16="http://schemas.microsoft.com/office/drawing/2014/main" id="{3190800E-F934-2B5E-FD03-17D8795A06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4196" y="685794"/>
            <a:ext cx="6110077" cy="5486411"/>
          </a:xfrm>
          <a:prstGeom prst="rect">
            <a:avLst/>
          </a:prstGeom>
        </p:spPr>
      </p:pic>
    </p:spTree>
    <p:extLst>
      <p:ext uri="{BB962C8B-B14F-4D97-AF65-F5344CB8AC3E}">
        <p14:creationId xmlns:p14="http://schemas.microsoft.com/office/powerpoint/2010/main" val="3223904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802D3-6ACE-BF3F-9E46-5B7A4A852799}"/>
              </a:ext>
            </a:extLst>
          </p:cNvPr>
          <p:cNvSpPr>
            <a:spLocks noGrp="1"/>
          </p:cNvSpPr>
          <p:nvPr>
            <p:ph type="title"/>
          </p:nvPr>
        </p:nvSpPr>
        <p:spPr>
          <a:xfrm>
            <a:off x="2886765" y="1159934"/>
            <a:ext cx="6418471" cy="1196386"/>
          </a:xfrm>
        </p:spPr>
        <p:txBody>
          <a:bodyPr vert="horz" lIns="91440" tIns="45720" rIns="91440" bIns="45720" rtlCol="0" anchor="b">
            <a:normAutofit fontScale="90000"/>
          </a:bodyPr>
          <a:lstStyle/>
          <a:p>
            <a:pPr algn="ctr"/>
            <a:r>
              <a:rPr lang="en-US" cap="all" dirty="0">
                <a:ea typeface="Source Sans Pro SemiBold" panose="020B0603030403020204" pitchFamily="34" charset="0"/>
              </a:rPr>
              <a:t>Negative Correlation between players first hand and Dealers First Hand.</a:t>
            </a:r>
          </a:p>
        </p:txBody>
      </p:sp>
      <p:pic>
        <p:nvPicPr>
          <p:cNvPr id="10" name="Picture 9" descr="A screenshot of a computer screen&#10;&#10;Description automatically generated">
            <a:extLst>
              <a:ext uri="{FF2B5EF4-FFF2-40B4-BE49-F238E27FC236}">
                <a16:creationId xmlns:a16="http://schemas.microsoft.com/office/drawing/2014/main" id="{5F1983E1-FEC5-6302-5E50-66428C1541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0172" y="2747867"/>
            <a:ext cx="8319929" cy="2268059"/>
          </a:xfrm>
          <a:prstGeom prst="rect">
            <a:avLst/>
          </a:prstGeom>
        </p:spPr>
      </p:pic>
    </p:spTree>
    <p:extLst>
      <p:ext uri="{BB962C8B-B14F-4D97-AF65-F5344CB8AC3E}">
        <p14:creationId xmlns:p14="http://schemas.microsoft.com/office/powerpoint/2010/main" val="33374982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2F8C2-5B15-83C2-8969-07D0E98AB63D}"/>
              </a:ext>
            </a:extLst>
          </p:cNvPr>
          <p:cNvSpPr>
            <a:spLocks noGrp="1"/>
          </p:cNvSpPr>
          <p:nvPr>
            <p:ph type="title"/>
          </p:nvPr>
        </p:nvSpPr>
        <p:spPr/>
        <p:txBody>
          <a:bodyPr/>
          <a:lstStyle/>
          <a:p>
            <a:r>
              <a:rPr lang="en-US" dirty="0"/>
              <a:t>Machine Learning Model</a:t>
            </a:r>
          </a:p>
        </p:txBody>
      </p:sp>
      <p:sp>
        <p:nvSpPr>
          <p:cNvPr id="3" name="Content Placeholder 2">
            <a:extLst>
              <a:ext uri="{FF2B5EF4-FFF2-40B4-BE49-F238E27FC236}">
                <a16:creationId xmlns:a16="http://schemas.microsoft.com/office/drawing/2014/main" id="{AF1EB2B0-BA6B-F34C-1928-5A7E9538A25D}"/>
              </a:ext>
            </a:extLst>
          </p:cNvPr>
          <p:cNvSpPr>
            <a:spLocks noGrp="1"/>
          </p:cNvSpPr>
          <p:nvPr>
            <p:ph idx="1"/>
          </p:nvPr>
        </p:nvSpPr>
        <p:spPr>
          <a:xfrm>
            <a:off x="6997149" y="1825625"/>
            <a:ext cx="5049078" cy="4351338"/>
          </a:xfrm>
        </p:spPr>
        <p:txBody>
          <a:bodyPr>
            <a:normAutofit/>
          </a:bodyPr>
          <a:lstStyle/>
          <a:p>
            <a:r>
              <a:rPr lang="en-US" sz="2000" dirty="0"/>
              <a:t>The goal of our machine learning model was to accurately predict whether a player will win or lose a game of blackjack. </a:t>
            </a:r>
          </a:p>
          <a:p>
            <a:r>
              <a:rPr lang="en-US" sz="2000" dirty="0"/>
              <a:t>Some highlights of the first attempt are displayed here: </a:t>
            </a:r>
          </a:p>
          <a:p>
            <a:pPr lvl="1"/>
            <a:r>
              <a:rPr lang="en-US" sz="1600" dirty="0"/>
              <a:t>The variable we wanted to predict was “</a:t>
            </a:r>
            <a:r>
              <a:rPr lang="en-US" sz="1600" dirty="0" err="1"/>
              <a:t>winloss</a:t>
            </a:r>
            <a:r>
              <a:rPr lang="en-US" sz="1600" dirty="0"/>
              <a:t>”</a:t>
            </a:r>
          </a:p>
          <a:p>
            <a:pPr lvl="1"/>
            <a:r>
              <a:rPr lang="en-US" sz="1600" dirty="0"/>
              <a:t>The way we originally intended to do that was with the players’ starting hand.</a:t>
            </a:r>
          </a:p>
          <a:p>
            <a:r>
              <a:rPr lang="en-US" sz="2000" dirty="0"/>
              <a:t>Originally, we utilized the Logistic Regression Model to try to predict wins &amp; losses. </a:t>
            </a:r>
          </a:p>
          <a:p>
            <a:pPr marL="457200" lvl="1" indent="0">
              <a:buNone/>
            </a:pPr>
            <a:endParaRPr lang="en-US" sz="1600" dirty="0"/>
          </a:p>
          <a:p>
            <a:pPr marL="457200" lvl="1" indent="0">
              <a:buNone/>
            </a:pPr>
            <a:endParaRPr lang="en-US" sz="1600" dirty="0"/>
          </a:p>
          <a:p>
            <a:pPr lvl="1"/>
            <a:endParaRPr lang="en-US" sz="1600" dirty="0"/>
          </a:p>
        </p:txBody>
      </p:sp>
      <p:pic>
        <p:nvPicPr>
          <p:cNvPr id="5" name="Picture 4">
            <a:extLst>
              <a:ext uri="{FF2B5EF4-FFF2-40B4-BE49-F238E27FC236}">
                <a16:creationId xmlns:a16="http://schemas.microsoft.com/office/drawing/2014/main" id="{CDF807CF-DC80-76F3-7308-2D1BA1311B85}"/>
              </a:ext>
            </a:extLst>
          </p:cNvPr>
          <p:cNvPicPr>
            <a:picLocks noChangeAspect="1"/>
          </p:cNvPicPr>
          <p:nvPr/>
        </p:nvPicPr>
        <p:blipFill>
          <a:blip r:embed="rId2"/>
          <a:stretch>
            <a:fillRect/>
          </a:stretch>
        </p:blipFill>
        <p:spPr>
          <a:xfrm>
            <a:off x="625549" y="1980391"/>
            <a:ext cx="6063343" cy="1731200"/>
          </a:xfrm>
          <a:prstGeom prst="rect">
            <a:avLst/>
          </a:prstGeom>
        </p:spPr>
      </p:pic>
      <p:pic>
        <p:nvPicPr>
          <p:cNvPr id="7" name="Picture 6">
            <a:extLst>
              <a:ext uri="{FF2B5EF4-FFF2-40B4-BE49-F238E27FC236}">
                <a16:creationId xmlns:a16="http://schemas.microsoft.com/office/drawing/2014/main" id="{2DFC82ED-5371-F6B8-33BD-6C2DCADB3D14}"/>
              </a:ext>
            </a:extLst>
          </p:cNvPr>
          <p:cNvPicPr>
            <a:picLocks noChangeAspect="1"/>
          </p:cNvPicPr>
          <p:nvPr/>
        </p:nvPicPr>
        <p:blipFill>
          <a:blip r:embed="rId3"/>
          <a:stretch>
            <a:fillRect/>
          </a:stretch>
        </p:blipFill>
        <p:spPr>
          <a:xfrm>
            <a:off x="904875" y="4001294"/>
            <a:ext cx="5191125" cy="1562100"/>
          </a:xfrm>
          <a:prstGeom prst="rect">
            <a:avLst/>
          </a:prstGeom>
        </p:spPr>
      </p:pic>
    </p:spTree>
    <p:extLst>
      <p:ext uri="{BB962C8B-B14F-4D97-AF65-F5344CB8AC3E}">
        <p14:creationId xmlns:p14="http://schemas.microsoft.com/office/powerpoint/2010/main" val="3580997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C9265-AD28-A74A-2015-DE3CEC852C3D}"/>
              </a:ext>
            </a:extLst>
          </p:cNvPr>
          <p:cNvSpPr>
            <a:spLocks noGrp="1"/>
          </p:cNvSpPr>
          <p:nvPr>
            <p:ph type="title"/>
          </p:nvPr>
        </p:nvSpPr>
        <p:spPr/>
        <p:txBody>
          <a:bodyPr/>
          <a:lstStyle/>
          <a:p>
            <a:r>
              <a:rPr lang="en-US" dirty="0"/>
              <a:t>Machine Learning Model</a:t>
            </a:r>
          </a:p>
        </p:txBody>
      </p:sp>
      <p:pic>
        <p:nvPicPr>
          <p:cNvPr id="5" name="Content Placeholder 4">
            <a:extLst>
              <a:ext uri="{FF2B5EF4-FFF2-40B4-BE49-F238E27FC236}">
                <a16:creationId xmlns:a16="http://schemas.microsoft.com/office/drawing/2014/main" id="{71674316-75D7-F298-18A4-A5C4CE82F251}"/>
              </a:ext>
            </a:extLst>
          </p:cNvPr>
          <p:cNvPicPr>
            <a:picLocks noGrp="1" noChangeAspect="1"/>
          </p:cNvPicPr>
          <p:nvPr>
            <p:ph idx="1"/>
          </p:nvPr>
        </p:nvPicPr>
        <p:blipFill>
          <a:blip r:embed="rId2"/>
          <a:stretch>
            <a:fillRect/>
          </a:stretch>
        </p:blipFill>
        <p:spPr>
          <a:xfrm>
            <a:off x="838200" y="2114930"/>
            <a:ext cx="4791075" cy="1466850"/>
          </a:xfrm>
        </p:spPr>
      </p:pic>
      <p:pic>
        <p:nvPicPr>
          <p:cNvPr id="7" name="Picture 6">
            <a:extLst>
              <a:ext uri="{FF2B5EF4-FFF2-40B4-BE49-F238E27FC236}">
                <a16:creationId xmlns:a16="http://schemas.microsoft.com/office/drawing/2014/main" id="{2425BFB6-FA28-69DB-5920-511A0019080E}"/>
              </a:ext>
            </a:extLst>
          </p:cNvPr>
          <p:cNvPicPr>
            <a:picLocks noChangeAspect="1"/>
          </p:cNvPicPr>
          <p:nvPr/>
        </p:nvPicPr>
        <p:blipFill>
          <a:blip r:embed="rId3"/>
          <a:stretch>
            <a:fillRect/>
          </a:stretch>
        </p:blipFill>
        <p:spPr>
          <a:xfrm>
            <a:off x="985837" y="3951593"/>
            <a:ext cx="4495800" cy="2228850"/>
          </a:xfrm>
          <a:prstGeom prst="rect">
            <a:avLst/>
          </a:prstGeom>
        </p:spPr>
      </p:pic>
      <p:sp>
        <p:nvSpPr>
          <p:cNvPr id="9" name="TextBox 8">
            <a:extLst>
              <a:ext uri="{FF2B5EF4-FFF2-40B4-BE49-F238E27FC236}">
                <a16:creationId xmlns:a16="http://schemas.microsoft.com/office/drawing/2014/main" id="{321C1262-5D52-6BAE-AB34-6420721FB834}"/>
              </a:ext>
            </a:extLst>
          </p:cNvPr>
          <p:cNvSpPr txBox="1"/>
          <p:nvPr/>
        </p:nvSpPr>
        <p:spPr>
          <a:xfrm>
            <a:off x="6096000" y="2114930"/>
            <a:ext cx="5257800" cy="1723549"/>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sz="2000" dirty="0"/>
              <a:t>This original approach yielded an overall accuracy score of 55%</a:t>
            </a:r>
          </a:p>
          <a:p>
            <a:pPr marL="285750" indent="-285750">
              <a:spcAft>
                <a:spcPts val="600"/>
              </a:spcAft>
              <a:buFont typeface="Arial" panose="020B0604020202020204" pitchFamily="34" charset="0"/>
              <a:buChar char="•"/>
            </a:pPr>
            <a:r>
              <a:rPr lang="en-US" sz="2000" dirty="0"/>
              <a:t>Something worth noting with this model is the “Predicted Loss” column. </a:t>
            </a:r>
          </a:p>
          <a:p>
            <a:pPr marL="742950" lvl="1" indent="-285750">
              <a:spcAft>
                <a:spcPts val="600"/>
              </a:spcAft>
              <a:buFont typeface="Arial" panose="020B0604020202020204" pitchFamily="34" charset="0"/>
              <a:buChar char="•"/>
            </a:pPr>
            <a:r>
              <a:rPr lang="en-US" sz="1600" dirty="0"/>
              <a:t>This particular model could not  predict loss at all.</a:t>
            </a:r>
          </a:p>
        </p:txBody>
      </p:sp>
    </p:spTree>
    <p:extLst>
      <p:ext uri="{BB962C8B-B14F-4D97-AF65-F5344CB8AC3E}">
        <p14:creationId xmlns:p14="http://schemas.microsoft.com/office/powerpoint/2010/main" val="18331798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C9265-AD28-A74A-2015-DE3CEC852C3D}"/>
              </a:ext>
            </a:extLst>
          </p:cNvPr>
          <p:cNvSpPr>
            <a:spLocks noGrp="1"/>
          </p:cNvSpPr>
          <p:nvPr>
            <p:ph type="title"/>
          </p:nvPr>
        </p:nvSpPr>
        <p:spPr/>
        <p:txBody>
          <a:bodyPr/>
          <a:lstStyle/>
          <a:p>
            <a:r>
              <a:rPr lang="en-US" dirty="0"/>
              <a:t>Machine Learning Model</a:t>
            </a:r>
          </a:p>
        </p:txBody>
      </p:sp>
      <p:sp>
        <p:nvSpPr>
          <p:cNvPr id="4" name="Content Placeholder 3">
            <a:extLst>
              <a:ext uri="{FF2B5EF4-FFF2-40B4-BE49-F238E27FC236}">
                <a16:creationId xmlns:a16="http://schemas.microsoft.com/office/drawing/2014/main" id="{F31A33EB-0990-863C-F493-57F71B7C2DA9}"/>
              </a:ext>
            </a:extLst>
          </p:cNvPr>
          <p:cNvSpPr>
            <a:spLocks noGrp="1"/>
          </p:cNvSpPr>
          <p:nvPr>
            <p:ph idx="1"/>
          </p:nvPr>
        </p:nvSpPr>
        <p:spPr>
          <a:xfrm>
            <a:off x="6732727" y="1999708"/>
            <a:ext cx="4958326" cy="4064370"/>
          </a:xfrm>
        </p:spPr>
        <p:txBody>
          <a:bodyPr>
            <a:normAutofit/>
          </a:bodyPr>
          <a:lstStyle/>
          <a:p>
            <a:r>
              <a:rPr lang="en-US" sz="2000" dirty="0"/>
              <a:t>The next approach still utilized the Logistic Regression model, this time adding more features to the X variable. </a:t>
            </a:r>
          </a:p>
          <a:p>
            <a:pPr lvl="1"/>
            <a:r>
              <a:rPr lang="en-US" sz="1600" dirty="0"/>
              <a:t>This attempt uses not only the players’ starting hand, but also the dealer’s.</a:t>
            </a:r>
          </a:p>
          <a:p>
            <a:r>
              <a:rPr lang="en-US" sz="2000" dirty="0"/>
              <a:t>This model performed better than the original, but still not optimal, at 58% accuracy.</a:t>
            </a:r>
          </a:p>
          <a:p>
            <a:r>
              <a:rPr lang="en-US" sz="2000" dirty="0"/>
              <a:t>Its important to note, even with the additional features, the model is still not  predicting losses whatsoever. </a:t>
            </a:r>
          </a:p>
          <a:p>
            <a:pPr lvl="1"/>
            <a:endParaRPr lang="en-US" sz="1600" dirty="0"/>
          </a:p>
          <a:p>
            <a:pPr marL="457200" lvl="1" indent="0">
              <a:buNone/>
            </a:pPr>
            <a:endParaRPr lang="en-US" sz="1600" dirty="0"/>
          </a:p>
        </p:txBody>
      </p:sp>
      <p:pic>
        <p:nvPicPr>
          <p:cNvPr id="8" name="Picture 7">
            <a:extLst>
              <a:ext uri="{FF2B5EF4-FFF2-40B4-BE49-F238E27FC236}">
                <a16:creationId xmlns:a16="http://schemas.microsoft.com/office/drawing/2014/main" id="{68034DFD-25F9-D922-BBEA-F44D5AE3A7EB}"/>
              </a:ext>
            </a:extLst>
          </p:cNvPr>
          <p:cNvPicPr>
            <a:picLocks noChangeAspect="1"/>
          </p:cNvPicPr>
          <p:nvPr/>
        </p:nvPicPr>
        <p:blipFill rotWithShape="1">
          <a:blip r:embed="rId2"/>
          <a:srcRect t="63743"/>
          <a:stretch/>
        </p:blipFill>
        <p:spPr>
          <a:xfrm>
            <a:off x="1001563" y="1724033"/>
            <a:ext cx="5283163" cy="551350"/>
          </a:xfrm>
          <a:prstGeom prst="rect">
            <a:avLst/>
          </a:prstGeom>
        </p:spPr>
      </p:pic>
      <p:pic>
        <p:nvPicPr>
          <p:cNvPr id="11" name="Picture 10">
            <a:extLst>
              <a:ext uri="{FF2B5EF4-FFF2-40B4-BE49-F238E27FC236}">
                <a16:creationId xmlns:a16="http://schemas.microsoft.com/office/drawing/2014/main" id="{3BAA31AA-3A64-0509-A52F-4B902C35B1C7}"/>
              </a:ext>
            </a:extLst>
          </p:cNvPr>
          <p:cNvPicPr>
            <a:picLocks noChangeAspect="1"/>
          </p:cNvPicPr>
          <p:nvPr/>
        </p:nvPicPr>
        <p:blipFill>
          <a:blip r:embed="rId3"/>
          <a:stretch>
            <a:fillRect/>
          </a:stretch>
        </p:blipFill>
        <p:spPr>
          <a:xfrm>
            <a:off x="1543596" y="2530453"/>
            <a:ext cx="4147808" cy="2052165"/>
          </a:xfrm>
          <a:prstGeom prst="rect">
            <a:avLst/>
          </a:prstGeom>
        </p:spPr>
      </p:pic>
      <p:pic>
        <p:nvPicPr>
          <p:cNvPr id="13" name="Picture 12">
            <a:extLst>
              <a:ext uri="{FF2B5EF4-FFF2-40B4-BE49-F238E27FC236}">
                <a16:creationId xmlns:a16="http://schemas.microsoft.com/office/drawing/2014/main" id="{E15F78A8-171F-3F58-D778-75A95250A13E}"/>
              </a:ext>
            </a:extLst>
          </p:cNvPr>
          <p:cNvPicPr>
            <a:picLocks noChangeAspect="1"/>
          </p:cNvPicPr>
          <p:nvPr/>
        </p:nvPicPr>
        <p:blipFill>
          <a:blip r:embed="rId4"/>
          <a:stretch>
            <a:fillRect/>
          </a:stretch>
        </p:blipFill>
        <p:spPr>
          <a:xfrm>
            <a:off x="1594884" y="4933288"/>
            <a:ext cx="3864391" cy="1236605"/>
          </a:xfrm>
          <a:prstGeom prst="rect">
            <a:avLst/>
          </a:prstGeom>
        </p:spPr>
      </p:pic>
    </p:spTree>
    <p:extLst>
      <p:ext uri="{BB962C8B-B14F-4D97-AF65-F5344CB8AC3E}">
        <p14:creationId xmlns:p14="http://schemas.microsoft.com/office/powerpoint/2010/main" val="28012384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C9265-AD28-A74A-2015-DE3CEC852C3D}"/>
              </a:ext>
            </a:extLst>
          </p:cNvPr>
          <p:cNvSpPr>
            <a:spLocks noGrp="1"/>
          </p:cNvSpPr>
          <p:nvPr>
            <p:ph type="title"/>
          </p:nvPr>
        </p:nvSpPr>
        <p:spPr/>
        <p:txBody>
          <a:bodyPr/>
          <a:lstStyle/>
          <a:p>
            <a:r>
              <a:rPr lang="en-US" dirty="0"/>
              <a:t>Machine Learning Model</a:t>
            </a:r>
          </a:p>
        </p:txBody>
      </p:sp>
      <p:sp>
        <p:nvSpPr>
          <p:cNvPr id="4" name="Content Placeholder 3">
            <a:extLst>
              <a:ext uri="{FF2B5EF4-FFF2-40B4-BE49-F238E27FC236}">
                <a16:creationId xmlns:a16="http://schemas.microsoft.com/office/drawing/2014/main" id="{F31A33EB-0990-863C-F493-57F71B7C2DA9}"/>
              </a:ext>
            </a:extLst>
          </p:cNvPr>
          <p:cNvSpPr>
            <a:spLocks noGrp="1"/>
          </p:cNvSpPr>
          <p:nvPr>
            <p:ph idx="1"/>
          </p:nvPr>
        </p:nvSpPr>
        <p:spPr>
          <a:xfrm>
            <a:off x="6783572" y="1977656"/>
            <a:ext cx="4958326" cy="4064370"/>
          </a:xfrm>
        </p:spPr>
        <p:txBody>
          <a:bodyPr>
            <a:normAutofit/>
          </a:bodyPr>
          <a:lstStyle/>
          <a:p>
            <a:r>
              <a:rPr lang="en-US" sz="2000" dirty="0"/>
              <a:t>For the final approach, we opted to use the Random Forest model as a means of predicting, leaving the previous features from attempt number 2 the same. </a:t>
            </a:r>
          </a:p>
          <a:p>
            <a:r>
              <a:rPr lang="en-US" sz="2000" dirty="0"/>
              <a:t>This yielded a model with a 70% accuracy!</a:t>
            </a:r>
          </a:p>
          <a:p>
            <a:pPr marL="457200" lvl="1" indent="0">
              <a:buNone/>
            </a:pPr>
            <a:endParaRPr lang="en-US" sz="1600" dirty="0"/>
          </a:p>
          <a:p>
            <a:pPr lvl="1"/>
            <a:endParaRPr lang="en-US" sz="1600" dirty="0"/>
          </a:p>
          <a:p>
            <a:pPr marL="457200" lvl="1" indent="0">
              <a:buNone/>
            </a:pPr>
            <a:endParaRPr lang="en-US" sz="1600" dirty="0"/>
          </a:p>
        </p:txBody>
      </p:sp>
      <p:pic>
        <p:nvPicPr>
          <p:cNvPr id="5" name="Picture 4">
            <a:extLst>
              <a:ext uri="{FF2B5EF4-FFF2-40B4-BE49-F238E27FC236}">
                <a16:creationId xmlns:a16="http://schemas.microsoft.com/office/drawing/2014/main" id="{068D8014-A6A2-0FA0-237D-DC89AE155038}"/>
              </a:ext>
            </a:extLst>
          </p:cNvPr>
          <p:cNvPicPr>
            <a:picLocks noChangeAspect="1"/>
          </p:cNvPicPr>
          <p:nvPr/>
        </p:nvPicPr>
        <p:blipFill>
          <a:blip r:embed="rId2"/>
          <a:stretch>
            <a:fillRect/>
          </a:stretch>
        </p:blipFill>
        <p:spPr>
          <a:xfrm>
            <a:off x="694651" y="1977656"/>
            <a:ext cx="5738047" cy="1331032"/>
          </a:xfrm>
          <a:prstGeom prst="rect">
            <a:avLst/>
          </a:prstGeom>
        </p:spPr>
      </p:pic>
      <p:pic>
        <p:nvPicPr>
          <p:cNvPr id="7" name="Picture 6">
            <a:extLst>
              <a:ext uri="{FF2B5EF4-FFF2-40B4-BE49-F238E27FC236}">
                <a16:creationId xmlns:a16="http://schemas.microsoft.com/office/drawing/2014/main" id="{3C474C18-D829-48E1-4B16-FA64072DAD8A}"/>
              </a:ext>
            </a:extLst>
          </p:cNvPr>
          <p:cNvPicPr>
            <a:picLocks noChangeAspect="1"/>
          </p:cNvPicPr>
          <p:nvPr/>
        </p:nvPicPr>
        <p:blipFill>
          <a:blip r:embed="rId3"/>
          <a:stretch>
            <a:fillRect/>
          </a:stretch>
        </p:blipFill>
        <p:spPr>
          <a:xfrm>
            <a:off x="4927083" y="3955453"/>
            <a:ext cx="4400550" cy="2257425"/>
          </a:xfrm>
          <a:prstGeom prst="rect">
            <a:avLst/>
          </a:prstGeom>
        </p:spPr>
      </p:pic>
      <p:pic>
        <p:nvPicPr>
          <p:cNvPr id="10" name="Picture 9">
            <a:extLst>
              <a:ext uri="{FF2B5EF4-FFF2-40B4-BE49-F238E27FC236}">
                <a16:creationId xmlns:a16="http://schemas.microsoft.com/office/drawing/2014/main" id="{872F2A8B-91E4-09BC-684C-D889D484FCCF}"/>
              </a:ext>
            </a:extLst>
          </p:cNvPr>
          <p:cNvPicPr>
            <a:picLocks noChangeAspect="1"/>
          </p:cNvPicPr>
          <p:nvPr/>
        </p:nvPicPr>
        <p:blipFill>
          <a:blip r:embed="rId4"/>
          <a:stretch>
            <a:fillRect/>
          </a:stretch>
        </p:blipFill>
        <p:spPr>
          <a:xfrm>
            <a:off x="562418" y="3595656"/>
            <a:ext cx="3906858" cy="1220893"/>
          </a:xfrm>
          <a:prstGeom prst="rect">
            <a:avLst/>
          </a:prstGeom>
        </p:spPr>
      </p:pic>
    </p:spTree>
    <p:extLst>
      <p:ext uri="{BB962C8B-B14F-4D97-AF65-F5344CB8AC3E}">
        <p14:creationId xmlns:p14="http://schemas.microsoft.com/office/powerpoint/2010/main" val="13129257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rson holding playing cards&#10;&#10;Description automatically generated">
            <a:extLst>
              <a:ext uri="{FF2B5EF4-FFF2-40B4-BE49-F238E27FC236}">
                <a16:creationId xmlns:a16="http://schemas.microsoft.com/office/drawing/2014/main" id="{490B6427-C746-4AA1-3D35-12200523F6FB}"/>
              </a:ext>
            </a:extLst>
          </p:cNvPr>
          <p:cNvPicPr>
            <a:picLocks noGrp="1" noChangeAspect="1"/>
          </p:cNvPicPr>
          <p:nvPr>
            <p:ph type="pic" idx="1"/>
          </p:nvPr>
        </p:nvPicPr>
        <p:blipFill>
          <a:blip r:embed="rId2"/>
          <a:srcRect t="18870" r="3" b="23463"/>
          <a:stretch/>
        </p:blipFill>
        <p:spPr>
          <a:xfrm>
            <a:off x="3102823" y="289870"/>
            <a:ext cx="2665189" cy="2665189"/>
          </a:xfrm>
          <a:custGeom>
            <a:avLst/>
            <a:gdLst/>
            <a:ahLst/>
            <a:cxnLst/>
            <a:rect l="l" t="t" r="r" b="b"/>
            <a:pathLst>
              <a:path w="2255084" h="2255084">
                <a:moveTo>
                  <a:pt x="1127542" y="0"/>
                </a:moveTo>
                <a:cubicBezTo>
                  <a:pt x="1750266" y="0"/>
                  <a:pt x="2255084" y="504818"/>
                  <a:pt x="2255084" y="1127542"/>
                </a:cubicBezTo>
                <a:cubicBezTo>
                  <a:pt x="2255084" y="1750266"/>
                  <a:pt x="1750266" y="2255084"/>
                  <a:pt x="1127542" y="2255084"/>
                </a:cubicBezTo>
                <a:cubicBezTo>
                  <a:pt x="504818" y="2255084"/>
                  <a:pt x="0" y="1750266"/>
                  <a:pt x="0" y="1127542"/>
                </a:cubicBezTo>
                <a:cubicBezTo>
                  <a:pt x="0" y="504818"/>
                  <a:pt x="504818" y="0"/>
                  <a:pt x="1127542" y="0"/>
                </a:cubicBezTo>
                <a:close/>
              </a:path>
            </a:pathLst>
          </a:custGeom>
        </p:spPr>
      </p:pic>
      <p:sp>
        <p:nvSpPr>
          <p:cNvPr id="2" name="Title 1">
            <a:extLst>
              <a:ext uri="{FF2B5EF4-FFF2-40B4-BE49-F238E27FC236}">
                <a16:creationId xmlns:a16="http://schemas.microsoft.com/office/drawing/2014/main" id="{9FFAB6D2-3398-B7A4-AA52-771A851E2A6B}"/>
              </a:ext>
            </a:extLst>
          </p:cNvPr>
          <p:cNvSpPr>
            <a:spLocks noGrp="1"/>
          </p:cNvSpPr>
          <p:nvPr>
            <p:ph type="title"/>
          </p:nvPr>
        </p:nvSpPr>
        <p:spPr>
          <a:xfrm>
            <a:off x="838201" y="2567199"/>
            <a:ext cx="4031808" cy="3053052"/>
          </a:xfrm>
        </p:spPr>
        <p:txBody>
          <a:bodyPr vert="horz" lIns="91440" tIns="45720" rIns="91440" bIns="45720" rtlCol="0" anchor="ctr">
            <a:normAutofit/>
          </a:bodyPr>
          <a:lstStyle/>
          <a:p>
            <a:pPr algn="ctr"/>
            <a:r>
              <a:rPr lang="en-US" sz="4400" dirty="0">
                <a:hlinkClick r:id="rId3"/>
              </a:rPr>
              <a:t>Should I Hit or Should I Stay?</a:t>
            </a:r>
            <a:endParaRPr lang="en-US" sz="4400" dirty="0"/>
          </a:p>
        </p:txBody>
      </p:sp>
      <p:sp>
        <p:nvSpPr>
          <p:cNvPr id="4" name="Text Placeholder 3">
            <a:extLst>
              <a:ext uri="{FF2B5EF4-FFF2-40B4-BE49-F238E27FC236}">
                <a16:creationId xmlns:a16="http://schemas.microsoft.com/office/drawing/2014/main" id="{F61028C8-E013-69E7-948C-84CB968BCD0E}"/>
              </a:ext>
            </a:extLst>
          </p:cNvPr>
          <p:cNvSpPr>
            <a:spLocks noGrp="1"/>
          </p:cNvSpPr>
          <p:nvPr>
            <p:ph type="body" sz="half" idx="2"/>
          </p:nvPr>
        </p:nvSpPr>
        <p:spPr>
          <a:xfrm>
            <a:off x="5876908" y="652894"/>
            <a:ext cx="5575134" cy="2497810"/>
          </a:xfrm>
        </p:spPr>
        <p:txBody>
          <a:bodyPr vert="horz" lIns="91440" tIns="45720" rIns="91440" bIns="45720" rtlCol="0">
            <a:normAutofit/>
          </a:bodyPr>
          <a:lstStyle/>
          <a:p>
            <a:pPr indent="-228600">
              <a:buFont typeface="Arial" panose="020B0604020202020204" pitchFamily="34" charset="0"/>
              <a:buChar char="•"/>
            </a:pPr>
            <a:r>
              <a:rPr lang="en-US" dirty="0"/>
              <a:t>Google Collab </a:t>
            </a:r>
            <a:r>
              <a:rPr lang="en-US" dirty="0" err="1"/>
              <a:t>Ipython</a:t>
            </a:r>
            <a:r>
              <a:rPr lang="en-US" dirty="0"/>
              <a:t> Notebook to create new calculations leveraging the original data set. Calculations included the logic that players used depending on the sum of their cards and the number of hits they requested.</a:t>
            </a:r>
          </a:p>
          <a:p>
            <a:pPr indent="-228600">
              <a:buFont typeface="Arial" panose="020B0604020202020204" pitchFamily="34" charset="0"/>
              <a:buChar char="•"/>
            </a:pPr>
            <a:r>
              <a:rPr lang="en-US" dirty="0"/>
              <a:t>Import dependencies such as </a:t>
            </a:r>
          </a:p>
          <a:p>
            <a:pPr lvl="1" indent="-228600">
              <a:buFont typeface="Arial" panose="020B0604020202020204" pitchFamily="34" charset="0"/>
              <a:buChar char="•"/>
            </a:pPr>
            <a:r>
              <a:rPr lang="en-US" dirty="0"/>
              <a:t>import pandas as pd</a:t>
            </a:r>
          </a:p>
          <a:p>
            <a:pPr lvl="1" indent="-228600">
              <a:buFont typeface="Arial" panose="020B0604020202020204" pitchFamily="34" charset="0"/>
              <a:buChar char="•"/>
            </a:pPr>
            <a:r>
              <a:rPr lang="en-US" dirty="0"/>
              <a:t>import </a:t>
            </a:r>
            <a:r>
              <a:rPr lang="en-US" dirty="0" err="1"/>
              <a:t>tensorflow</a:t>
            </a:r>
            <a:r>
              <a:rPr lang="en-US" dirty="0"/>
              <a:t> as </a:t>
            </a:r>
            <a:r>
              <a:rPr lang="en-US" dirty="0" err="1"/>
              <a:t>tf</a:t>
            </a:r>
            <a:endParaRPr lang="en-US" dirty="0"/>
          </a:p>
          <a:p>
            <a:pPr lvl="1" indent="-228600">
              <a:buFont typeface="Arial" panose="020B0604020202020204" pitchFamily="34" charset="0"/>
              <a:buChar char="•"/>
            </a:pPr>
            <a:r>
              <a:rPr lang="en-US" dirty="0"/>
              <a:t>From matplotlib import </a:t>
            </a:r>
            <a:r>
              <a:rPr lang="en-US" dirty="0" err="1"/>
              <a:t>pyplot</a:t>
            </a:r>
            <a:r>
              <a:rPr lang="en-US" dirty="0"/>
              <a:t> as </a:t>
            </a:r>
            <a:r>
              <a:rPr lang="en-US" dirty="0" err="1"/>
              <a:t>plt</a:t>
            </a:r>
            <a:endParaRPr lang="en-US" dirty="0"/>
          </a:p>
          <a:p>
            <a:pPr lvl="1" indent="-228600">
              <a:buFont typeface="Arial" panose="020B0604020202020204" pitchFamily="34" charset="0"/>
              <a:buChar char="•"/>
            </a:pPr>
            <a:r>
              <a:rPr lang="en-US" dirty="0"/>
              <a:t>Import seaborn as </a:t>
            </a:r>
            <a:r>
              <a:rPr lang="en-US" dirty="0" err="1"/>
              <a:t>sns</a:t>
            </a:r>
            <a:endParaRPr lang="en-US" dirty="0"/>
          </a:p>
        </p:txBody>
      </p:sp>
      <p:pic>
        <p:nvPicPr>
          <p:cNvPr id="3" name="Picture 2">
            <a:extLst>
              <a:ext uri="{FF2B5EF4-FFF2-40B4-BE49-F238E27FC236}">
                <a16:creationId xmlns:a16="http://schemas.microsoft.com/office/drawing/2014/main" id="{A3B2DAC9-E51F-C3F7-213F-F337559A791A}"/>
              </a:ext>
            </a:extLst>
          </p:cNvPr>
          <p:cNvPicPr>
            <a:picLocks noChangeAspect="1"/>
          </p:cNvPicPr>
          <p:nvPr/>
        </p:nvPicPr>
        <p:blipFill>
          <a:blip r:embed="rId4"/>
          <a:stretch>
            <a:fillRect/>
          </a:stretch>
        </p:blipFill>
        <p:spPr>
          <a:xfrm>
            <a:off x="6151180" y="3204224"/>
            <a:ext cx="4466269" cy="1821197"/>
          </a:xfrm>
          <a:prstGeom prst="rect">
            <a:avLst/>
          </a:prstGeom>
        </p:spPr>
      </p:pic>
      <p:pic>
        <p:nvPicPr>
          <p:cNvPr id="6" name="Picture 5">
            <a:extLst>
              <a:ext uri="{FF2B5EF4-FFF2-40B4-BE49-F238E27FC236}">
                <a16:creationId xmlns:a16="http://schemas.microsoft.com/office/drawing/2014/main" id="{EE45ABD9-419B-E6A7-071D-930404E17E0A}"/>
              </a:ext>
            </a:extLst>
          </p:cNvPr>
          <p:cNvPicPr>
            <a:picLocks noChangeAspect="1"/>
          </p:cNvPicPr>
          <p:nvPr/>
        </p:nvPicPr>
        <p:blipFill>
          <a:blip r:embed="rId5"/>
          <a:stretch>
            <a:fillRect/>
          </a:stretch>
        </p:blipFill>
        <p:spPr>
          <a:xfrm>
            <a:off x="8776770" y="5087447"/>
            <a:ext cx="3003347" cy="1648576"/>
          </a:xfrm>
          <a:prstGeom prst="rect">
            <a:avLst/>
          </a:prstGeom>
        </p:spPr>
      </p:pic>
    </p:spTree>
    <p:extLst>
      <p:ext uri="{BB962C8B-B14F-4D97-AF65-F5344CB8AC3E}">
        <p14:creationId xmlns:p14="http://schemas.microsoft.com/office/powerpoint/2010/main" val="30323447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11EDE-B01A-1C4C-9927-D3AA383DDA93}"/>
              </a:ext>
            </a:extLst>
          </p:cNvPr>
          <p:cNvSpPr>
            <a:spLocks noGrp="1"/>
          </p:cNvSpPr>
          <p:nvPr>
            <p:ph type="title"/>
          </p:nvPr>
        </p:nvSpPr>
        <p:spPr>
          <a:xfrm>
            <a:off x="1035394" y="1828800"/>
            <a:ext cx="2055675" cy="1600200"/>
          </a:xfrm>
        </p:spPr>
        <p:txBody>
          <a:bodyPr>
            <a:normAutofit/>
          </a:bodyPr>
          <a:lstStyle/>
          <a:p>
            <a:r>
              <a:rPr lang="en-US" sz="3600" dirty="0"/>
              <a:t>Use Case </a:t>
            </a:r>
          </a:p>
        </p:txBody>
      </p:sp>
      <p:sp>
        <p:nvSpPr>
          <p:cNvPr id="5" name="Rectangle 1">
            <a:extLst>
              <a:ext uri="{FF2B5EF4-FFF2-40B4-BE49-F238E27FC236}">
                <a16:creationId xmlns:a16="http://schemas.microsoft.com/office/drawing/2014/main" id="{9BDB72BD-554F-89D9-7433-50A1F8C49034}"/>
              </a:ext>
            </a:extLst>
          </p:cNvPr>
          <p:cNvSpPr>
            <a:spLocks noGrp="1" noChangeArrowheads="1"/>
          </p:cNvSpPr>
          <p:nvPr>
            <p:ph idx="1"/>
          </p:nvPr>
        </p:nvSpPr>
        <p:spPr bwMode="auto">
          <a:xfrm>
            <a:off x="3417683" y="2474892"/>
            <a:ext cx="8010939" cy="1908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00000"/>
              </a:lnSpc>
              <a:spcBef>
                <a:spcPct val="0"/>
              </a:spcBef>
              <a:spcAft>
                <a:spcPct val="0"/>
              </a:spcAft>
            </a:pPr>
            <a:r>
              <a:rPr kumimoji="0" lang="en-US" altLang="en-US" sz="1600" b="0" i="0" u="none" strike="noStrike" cap="none" normalizeH="0" baseline="0" dirty="0">
                <a:ln>
                  <a:noFill/>
                </a:ln>
                <a:solidFill>
                  <a:schemeClr val="tx1"/>
                </a:solidFill>
                <a:effectLst/>
                <a:latin typeface="Arial" panose="020B0604020202020204" pitchFamily="34" charset="0"/>
              </a:rPr>
              <a:t>Use SQL, </a:t>
            </a:r>
            <a:r>
              <a:rPr kumimoji="0" lang="en-US" altLang="en-US" sz="1600" b="0" i="0" u="none" strike="noStrike" cap="none" normalizeH="0" baseline="0" dirty="0" err="1">
                <a:ln>
                  <a:noFill/>
                </a:ln>
                <a:solidFill>
                  <a:schemeClr val="tx1"/>
                </a:solidFill>
                <a:effectLst/>
                <a:latin typeface="Arial" panose="020B0604020202020204" pitchFamily="34" charset="0"/>
              </a:rPr>
              <a:t>Jupyter</a:t>
            </a:r>
            <a:r>
              <a:rPr kumimoji="0" lang="en-US" altLang="en-US" sz="1600" b="0" i="0" u="none" strike="noStrike" cap="none" normalizeH="0" baseline="0" dirty="0">
                <a:ln>
                  <a:noFill/>
                </a:ln>
                <a:solidFill>
                  <a:schemeClr val="tx1"/>
                </a:solidFill>
                <a:effectLst/>
                <a:latin typeface="Arial" panose="020B0604020202020204" pitchFamily="34" charset="0"/>
              </a:rPr>
              <a:t> Notebook and Tableau to </a:t>
            </a:r>
            <a:r>
              <a:rPr lang="en-US" altLang="en-US" sz="1600" dirty="0">
                <a:latin typeface="Arial" panose="020B0604020202020204" pitchFamily="34" charset="0"/>
              </a:rPr>
              <a:t>statistically analyze </a:t>
            </a:r>
            <a:r>
              <a:rPr kumimoji="0" lang="en-US" altLang="en-US" sz="1600" b="0" i="0" u="none" strike="noStrike" cap="none" normalizeH="0" baseline="0" dirty="0">
                <a:ln>
                  <a:noFill/>
                </a:ln>
                <a:solidFill>
                  <a:schemeClr val="tx1"/>
                </a:solidFill>
                <a:effectLst/>
                <a:latin typeface="Arial" panose="020B0604020202020204" pitchFamily="34" charset="0"/>
              </a:rPr>
              <a:t>trends, and help refine </a:t>
            </a:r>
            <a:r>
              <a:rPr lang="en-US" altLang="en-US" sz="1600" dirty="0">
                <a:latin typeface="Arial" panose="020B0604020202020204" pitchFamily="34" charset="0"/>
              </a:rPr>
              <a:t>the machine learning </a:t>
            </a:r>
            <a:r>
              <a:rPr kumimoji="0" lang="en-US" altLang="en-US" sz="1600" b="0" i="0" u="none" strike="noStrike" cap="none" normalizeH="0" baseline="0" dirty="0">
                <a:ln>
                  <a:noFill/>
                </a:ln>
                <a:solidFill>
                  <a:schemeClr val="tx1"/>
                </a:solidFill>
                <a:effectLst/>
                <a:latin typeface="Arial" panose="020B0604020202020204" pitchFamily="34" charset="0"/>
              </a:rPr>
              <a:t>model.</a:t>
            </a:r>
          </a:p>
          <a:p>
            <a:pPr marL="0" indent="0" eaLnBrk="0" fontAlgn="base" hangingPunct="0">
              <a:lnSpc>
                <a:spcPct val="100000"/>
              </a:lnSpc>
              <a:spcBef>
                <a:spcPct val="0"/>
              </a:spcBef>
              <a:spcAft>
                <a:spcPct val="0"/>
              </a:spcAft>
              <a:buNone/>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lvl="1" eaLnBrk="0" fontAlgn="base" hangingPunct="0">
              <a:lnSpc>
                <a:spcPct val="100000"/>
              </a:lnSpc>
              <a:spcBef>
                <a:spcPct val="0"/>
              </a:spcBef>
            </a:pPr>
            <a:r>
              <a:rPr kumimoji="0" lang="en-US" altLang="en-US" sz="1400" b="0" i="0" u="none" strike="noStrike" cap="none" normalizeH="0" baseline="0" dirty="0">
                <a:ln>
                  <a:noFill/>
                </a:ln>
                <a:solidFill>
                  <a:schemeClr val="tx1"/>
                </a:solidFill>
                <a:effectLst/>
                <a:latin typeface="Arial" panose="020B0604020202020204" pitchFamily="34" charset="0"/>
              </a:rPr>
              <a:t>Player Plays a Game</a:t>
            </a:r>
          </a:p>
          <a:p>
            <a:pPr lvl="1" eaLnBrk="0" fontAlgn="base" hangingPunct="0">
              <a:lnSpc>
                <a:spcPct val="100000"/>
              </a:lnSpc>
              <a:spcBef>
                <a:spcPct val="0"/>
              </a:spcBef>
            </a:pPr>
            <a:r>
              <a:rPr kumimoji="0" lang="en-US" altLang="en-US" sz="1400" b="0" i="0" u="none" strike="noStrike" cap="none" normalizeH="0" baseline="0" dirty="0">
                <a:ln>
                  <a:noFill/>
                </a:ln>
                <a:solidFill>
                  <a:schemeClr val="tx1"/>
                </a:solidFill>
                <a:effectLst/>
                <a:latin typeface="Arial" panose="020B0604020202020204" pitchFamily="34" charset="0"/>
              </a:rPr>
              <a:t>Model Predicts Outcome</a:t>
            </a:r>
          </a:p>
          <a:p>
            <a:pPr lvl="1" eaLnBrk="0" fontAlgn="base" hangingPunct="0">
              <a:lnSpc>
                <a:spcPct val="100000"/>
              </a:lnSpc>
              <a:spcBef>
                <a:spcPct val="0"/>
              </a:spcBef>
            </a:pPr>
            <a:r>
              <a:rPr kumimoji="0" lang="en-US" altLang="en-US" sz="1400" b="0" i="0" u="none" strike="noStrike" cap="none" normalizeH="0" baseline="0" dirty="0">
                <a:ln>
                  <a:noFill/>
                </a:ln>
                <a:solidFill>
                  <a:schemeClr val="tx1"/>
                </a:solidFill>
                <a:effectLst/>
                <a:latin typeface="Arial" panose="020B0604020202020204" pitchFamily="34" charset="0"/>
              </a:rPr>
              <a:t>Store Game and Prediction in SQL</a:t>
            </a:r>
            <a:endParaRPr lang="en-US" altLang="en-US" sz="1400" dirty="0">
              <a:latin typeface="Arial" panose="020B0604020202020204" pitchFamily="34" charset="0"/>
            </a:endParaRPr>
          </a:p>
          <a:p>
            <a:pPr lvl="1" eaLnBrk="0" fontAlgn="base" hangingPunct="0">
              <a:lnSpc>
                <a:spcPct val="100000"/>
              </a:lnSpc>
              <a:spcBef>
                <a:spcPct val="0"/>
              </a:spcBef>
            </a:pPr>
            <a:r>
              <a:rPr kumimoji="0" lang="en-US" altLang="en-US" sz="1400" b="0" i="0" u="none" strike="noStrike" cap="none" normalizeH="0" baseline="0" dirty="0">
                <a:ln>
                  <a:noFill/>
                </a:ln>
                <a:solidFill>
                  <a:schemeClr val="tx1"/>
                </a:solidFill>
                <a:effectLst/>
                <a:latin typeface="Arial" panose="020B0604020202020204" pitchFamily="34" charset="0"/>
              </a:rPr>
              <a:t>Visualize in Tableau</a:t>
            </a:r>
          </a:p>
          <a:p>
            <a:pPr lvl="1" eaLnBrk="0" fontAlgn="base" hangingPunct="0">
              <a:lnSpc>
                <a:spcPct val="100000"/>
              </a:lnSpc>
              <a:spcBef>
                <a:spcPct val="0"/>
              </a:spcBef>
            </a:pPr>
            <a:r>
              <a:rPr kumimoji="0" lang="en-US" altLang="en-US" sz="1400" b="0" i="0" u="none" strike="noStrike" cap="none" normalizeH="0" baseline="0" dirty="0">
                <a:ln>
                  <a:noFill/>
                </a:ln>
                <a:solidFill>
                  <a:schemeClr val="tx1"/>
                </a:solidFill>
                <a:effectLst/>
                <a:latin typeface="Arial" panose="020B0604020202020204" pitchFamily="34" charset="0"/>
              </a:rPr>
              <a:t>Analyze in </a:t>
            </a:r>
            <a:r>
              <a:rPr kumimoji="0" lang="en-US" altLang="en-US" sz="1400" b="0" i="0" u="none" strike="noStrike" cap="none" normalizeH="0" baseline="0" dirty="0" err="1">
                <a:ln>
                  <a:noFill/>
                </a:ln>
                <a:solidFill>
                  <a:schemeClr val="tx1"/>
                </a:solidFill>
                <a:effectLst/>
                <a:latin typeface="Arial" panose="020B0604020202020204" pitchFamily="34" charset="0"/>
              </a:rPr>
              <a:t>Jupyter</a:t>
            </a:r>
            <a:r>
              <a:rPr kumimoji="0" lang="en-US" altLang="en-US" sz="1400" b="0" i="0" u="none" strike="noStrike" cap="none" normalizeH="0" baseline="0" dirty="0">
                <a:ln>
                  <a:noFill/>
                </a:ln>
                <a:solidFill>
                  <a:schemeClr val="tx1"/>
                </a:solidFill>
                <a:effectLst/>
                <a:latin typeface="Arial" panose="020B0604020202020204" pitchFamily="34" charset="0"/>
              </a:rPr>
              <a:t> Notebook</a:t>
            </a:r>
          </a:p>
        </p:txBody>
      </p:sp>
    </p:spTree>
    <p:extLst>
      <p:ext uri="{BB962C8B-B14F-4D97-AF65-F5344CB8AC3E}">
        <p14:creationId xmlns:p14="http://schemas.microsoft.com/office/powerpoint/2010/main" val="25143342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C1BEC-B035-BB29-1388-42F60CC77734}"/>
              </a:ext>
            </a:extLst>
          </p:cNvPr>
          <p:cNvSpPr>
            <a:spLocks noGrp="1"/>
          </p:cNvSpPr>
          <p:nvPr>
            <p:ph type="title"/>
          </p:nvPr>
        </p:nvSpPr>
        <p:spPr/>
        <p:txBody>
          <a:bodyPr>
            <a:normAutofit/>
          </a:bodyPr>
          <a:lstStyle/>
          <a:p>
            <a:r>
              <a:rPr lang="en-US" sz="3200" dirty="0"/>
              <a:t>Agenda</a:t>
            </a:r>
            <a:br>
              <a:rPr lang="en-US" sz="3200" dirty="0"/>
            </a:br>
            <a:endParaRPr lang="en-US" dirty="0"/>
          </a:p>
        </p:txBody>
      </p:sp>
      <p:pic>
        <p:nvPicPr>
          <p:cNvPr id="5" name="Picture Placeholder 4" descr="A close up of a casino table&#10;&#10;Description automatically generated">
            <a:extLst>
              <a:ext uri="{FF2B5EF4-FFF2-40B4-BE49-F238E27FC236}">
                <a16:creationId xmlns:a16="http://schemas.microsoft.com/office/drawing/2014/main" id="{FC99A253-1169-A397-935A-5649EA62737C}"/>
              </a:ext>
            </a:extLst>
          </p:cNvPr>
          <p:cNvPicPr>
            <a:picLocks noGrp="1" noChangeAspect="1"/>
          </p:cNvPicPr>
          <p:nvPr>
            <p:ph type="pic" idx="1"/>
          </p:nvPr>
        </p:nvPicPr>
        <p:blipFill>
          <a:blip r:embed="rId2"/>
          <a:srcRect l="14487" r="14487"/>
          <a:stretch/>
        </p:blipFill>
        <p:spPr/>
      </p:pic>
      <p:sp>
        <p:nvSpPr>
          <p:cNvPr id="4" name="Text Placeholder 3">
            <a:extLst>
              <a:ext uri="{FF2B5EF4-FFF2-40B4-BE49-F238E27FC236}">
                <a16:creationId xmlns:a16="http://schemas.microsoft.com/office/drawing/2014/main" id="{A7739753-C211-CAC4-5584-B4EE33BE46D1}"/>
              </a:ext>
            </a:extLst>
          </p:cNvPr>
          <p:cNvSpPr>
            <a:spLocks noGrp="1"/>
          </p:cNvSpPr>
          <p:nvPr>
            <p:ph type="body" sz="half" idx="2"/>
          </p:nvPr>
        </p:nvSpPr>
        <p:spPr/>
        <p:txBody>
          <a:bodyPr vert="horz" lIns="91440" tIns="45720" rIns="91440" bIns="45720" rtlCol="0" anchor="t">
            <a:normAutofit/>
          </a:bodyPr>
          <a:lstStyle/>
          <a:p>
            <a:endParaRPr lang="en-US" dirty="0">
              <a:ea typeface="Source Sans Pro"/>
            </a:endParaRPr>
          </a:p>
          <a:p>
            <a:r>
              <a:rPr lang="en-US" dirty="0">
                <a:ea typeface="Source Sans Pro"/>
              </a:rPr>
              <a:t>Blackjack : How to play - 2-3 rounds demo</a:t>
            </a:r>
          </a:p>
          <a:p>
            <a:r>
              <a:rPr lang="en-US" dirty="0">
                <a:ea typeface="Source Sans Pro"/>
              </a:rPr>
              <a:t>Game statistics using SQL and </a:t>
            </a:r>
            <a:r>
              <a:rPr lang="en-US" dirty="0" err="1">
                <a:ea typeface="Source Sans Pro"/>
              </a:rPr>
              <a:t>jupyter</a:t>
            </a:r>
            <a:r>
              <a:rPr lang="en-US" dirty="0">
                <a:ea typeface="Source Sans Pro"/>
              </a:rPr>
              <a:t> notebook</a:t>
            </a:r>
          </a:p>
          <a:p>
            <a:r>
              <a:rPr lang="en-US" dirty="0">
                <a:ea typeface="Source Sans Pro"/>
              </a:rPr>
              <a:t>Machine learning model</a:t>
            </a:r>
          </a:p>
          <a:p>
            <a:r>
              <a:rPr lang="en-US" dirty="0">
                <a:ea typeface="Source Sans Pro"/>
              </a:rPr>
              <a:t>Depending on the sum of the player’s hand, should they hit or should they stay?</a:t>
            </a:r>
          </a:p>
          <a:p>
            <a:r>
              <a:rPr lang="en-US" dirty="0">
                <a:ea typeface="Source Sans Pro"/>
              </a:rPr>
              <a:t>Use Cases</a:t>
            </a:r>
          </a:p>
          <a:p>
            <a:endParaRPr lang="en-US" dirty="0">
              <a:ea typeface="Source Sans Pro"/>
            </a:endParaRPr>
          </a:p>
          <a:p>
            <a:endParaRPr lang="en-US" dirty="0">
              <a:ea typeface="Source Sans Pro"/>
            </a:endParaRPr>
          </a:p>
          <a:p>
            <a:endParaRPr lang="en-US" dirty="0">
              <a:ea typeface="Source Sans Pro"/>
            </a:endParaRPr>
          </a:p>
          <a:p>
            <a:endParaRPr lang="en-US" dirty="0">
              <a:ea typeface="Source Sans Pro"/>
            </a:endParaRPr>
          </a:p>
        </p:txBody>
      </p:sp>
    </p:spTree>
    <p:extLst>
      <p:ext uri="{BB962C8B-B14F-4D97-AF65-F5344CB8AC3E}">
        <p14:creationId xmlns:p14="http://schemas.microsoft.com/office/powerpoint/2010/main" val="31990534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5789B-E96E-A5DC-EB48-12B52EFC9407}"/>
              </a:ext>
            </a:extLst>
          </p:cNvPr>
          <p:cNvSpPr>
            <a:spLocks noGrp="1"/>
          </p:cNvSpPr>
          <p:nvPr>
            <p:ph type="title"/>
          </p:nvPr>
        </p:nvSpPr>
        <p:spPr/>
        <p:txBody>
          <a:bodyPr/>
          <a:lstStyle/>
          <a:p>
            <a:r>
              <a:rPr lang="en-US" dirty="0"/>
              <a:t>Summary </a:t>
            </a:r>
          </a:p>
        </p:txBody>
      </p:sp>
      <p:sp>
        <p:nvSpPr>
          <p:cNvPr id="3" name="Content Placeholder 2">
            <a:extLst>
              <a:ext uri="{FF2B5EF4-FFF2-40B4-BE49-F238E27FC236}">
                <a16:creationId xmlns:a16="http://schemas.microsoft.com/office/drawing/2014/main" id="{F7244C5F-47DA-B9C7-D375-F1C1893F0787}"/>
              </a:ext>
            </a:extLst>
          </p:cNvPr>
          <p:cNvSpPr>
            <a:spLocks noGrp="1"/>
          </p:cNvSpPr>
          <p:nvPr>
            <p:ph idx="1"/>
          </p:nvPr>
        </p:nvSpPr>
        <p:spPr/>
        <p:txBody>
          <a:bodyPr>
            <a:normAutofit/>
          </a:bodyPr>
          <a:lstStyle/>
          <a:p>
            <a:r>
              <a:rPr lang="en-US" sz="2400" dirty="0"/>
              <a:t>SQL Database: Acts as the central hub for storing game data, player statistics, and model predictions.</a:t>
            </a:r>
          </a:p>
          <a:p>
            <a:r>
              <a:rPr lang="en-US" sz="2400" dirty="0"/>
              <a:t>Tableau Dashboard: Provides a visual representation of game outcomes, model accuracy, and player behavior.</a:t>
            </a:r>
          </a:p>
          <a:p>
            <a:r>
              <a:rPr lang="en-US" sz="2400" dirty="0" err="1"/>
              <a:t>Jupyter</a:t>
            </a:r>
            <a:r>
              <a:rPr lang="en-US" sz="2400" dirty="0"/>
              <a:t> Notebook: Serves as an environment for statistical analysis, experimentation, and model improvement.</a:t>
            </a:r>
          </a:p>
          <a:p>
            <a:r>
              <a:rPr lang="en-US" sz="2400" dirty="0"/>
              <a:t>Flask API: Connects the prediction model to the game interface for real-time predictions.</a:t>
            </a:r>
          </a:p>
        </p:txBody>
      </p:sp>
      <p:sp>
        <p:nvSpPr>
          <p:cNvPr id="4" name="TextBox 3">
            <a:extLst>
              <a:ext uri="{FF2B5EF4-FFF2-40B4-BE49-F238E27FC236}">
                <a16:creationId xmlns:a16="http://schemas.microsoft.com/office/drawing/2014/main" id="{CFB5D520-44F2-6623-ABD4-819B8A581C36}"/>
              </a:ext>
            </a:extLst>
          </p:cNvPr>
          <p:cNvSpPr txBox="1"/>
          <p:nvPr/>
        </p:nvSpPr>
        <p:spPr>
          <a:xfrm>
            <a:off x="1210917" y="5530632"/>
            <a:ext cx="9770165" cy="646331"/>
          </a:xfrm>
          <a:prstGeom prst="rect">
            <a:avLst/>
          </a:prstGeom>
          <a:noFill/>
        </p:spPr>
        <p:txBody>
          <a:bodyPr wrap="square" rtlCol="0">
            <a:spAutoFit/>
          </a:bodyPr>
          <a:lstStyle/>
          <a:p>
            <a:pPr algn="ctr"/>
            <a:r>
              <a:rPr lang="en-US" dirty="0"/>
              <a:t>**DISCLAIMER** We do not recommend developing this app and taking it to Vegas. Because although counting cards is not illegal, it is highly frowned upon (perfect example the 2008 film “21”)</a:t>
            </a:r>
          </a:p>
        </p:txBody>
      </p:sp>
    </p:spTree>
    <p:extLst>
      <p:ext uri="{BB962C8B-B14F-4D97-AF65-F5344CB8AC3E}">
        <p14:creationId xmlns:p14="http://schemas.microsoft.com/office/powerpoint/2010/main" val="19916412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Young man poker player collecting a pot of chips at a poker table.">
            <a:extLst>
              <a:ext uri="{FF2B5EF4-FFF2-40B4-BE49-F238E27FC236}">
                <a16:creationId xmlns:a16="http://schemas.microsoft.com/office/drawing/2014/main" id="{0AA6F71A-01E3-4CBD-8AB1-64212E9B39BB}"/>
              </a:ext>
            </a:extLst>
          </p:cNvPr>
          <p:cNvPicPr>
            <a:picLocks noGrp="1" noChangeAspect="1"/>
          </p:cNvPicPr>
          <p:nvPr>
            <p:ph sz="half" idx="1"/>
          </p:nvPr>
        </p:nvPicPr>
        <p:blipFill>
          <a:blip r:embed="rId3"/>
          <a:srcRect r="-1" b="52788"/>
          <a:stretch/>
        </p:blipFill>
        <p:spPr>
          <a:xfrm>
            <a:off x="20" y="535709"/>
            <a:ext cx="8229580" cy="5820640"/>
          </a:xfrm>
          <a:prstGeom prst="rect">
            <a:avLst/>
          </a:prstGeom>
        </p:spPr>
      </p:pic>
      <p:sp>
        <p:nvSpPr>
          <p:cNvPr id="2" name="Title 1">
            <a:extLst>
              <a:ext uri="{FF2B5EF4-FFF2-40B4-BE49-F238E27FC236}">
                <a16:creationId xmlns:a16="http://schemas.microsoft.com/office/drawing/2014/main" id="{D8910DDF-5E35-2306-DD6E-1D11AB8742E9}"/>
              </a:ext>
            </a:extLst>
          </p:cNvPr>
          <p:cNvSpPr>
            <a:spLocks noGrp="1"/>
          </p:cNvSpPr>
          <p:nvPr>
            <p:ph type="title"/>
          </p:nvPr>
        </p:nvSpPr>
        <p:spPr>
          <a:xfrm>
            <a:off x="8719126" y="979051"/>
            <a:ext cx="2811879" cy="1807048"/>
          </a:xfrm>
        </p:spPr>
        <p:txBody>
          <a:bodyPr vert="horz" lIns="91440" tIns="45720" rIns="91440" bIns="45720" rtlCol="0" anchor="b">
            <a:normAutofit/>
          </a:bodyPr>
          <a:lstStyle/>
          <a:p>
            <a:r>
              <a:rPr lang="en-US" sz="3600"/>
              <a:t>Conclusion</a:t>
            </a:r>
          </a:p>
        </p:txBody>
      </p:sp>
      <p:sp>
        <p:nvSpPr>
          <p:cNvPr id="4" name="Content Placeholder 3">
            <a:extLst>
              <a:ext uri="{FF2B5EF4-FFF2-40B4-BE49-F238E27FC236}">
                <a16:creationId xmlns:a16="http://schemas.microsoft.com/office/drawing/2014/main" id="{C867933E-782A-A664-23B1-BA28DB49E90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719128" y="2922624"/>
            <a:ext cx="2811880" cy="3409950"/>
          </a:xfrm>
        </p:spPr>
        <p:txBody>
          <a:bodyPr>
            <a:normAutofit/>
          </a:bodyPr>
          <a:lstStyle/>
          <a:p>
            <a:pPr marL="0" indent="0">
              <a:spcBef>
                <a:spcPts val="2500"/>
              </a:spcBef>
              <a:buNone/>
            </a:pPr>
            <a:endParaRPr lang="en-US" sz="1400" b="1"/>
          </a:p>
          <a:p>
            <a:pPr marL="0" lvl="1" indent="0">
              <a:buNone/>
            </a:pPr>
            <a:r>
              <a:rPr lang="en-US" sz="1400"/>
              <a:t>Black Jack is ultimately a game of chance, and even the best strategies can't guarantee a win. While hit or miss analysis can increase your chances of beating the dealer, it is important to remember that each hand is independent and anything could happen.</a:t>
            </a:r>
          </a:p>
        </p:txBody>
      </p:sp>
    </p:spTree>
    <p:extLst>
      <p:ext uri="{BB962C8B-B14F-4D97-AF65-F5344CB8AC3E}">
        <p14:creationId xmlns:p14="http://schemas.microsoft.com/office/powerpoint/2010/main" val="18003678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EA7C5-7AD5-CAAE-BD78-8A0F4FE3344C}"/>
              </a:ext>
            </a:extLst>
          </p:cNvPr>
          <p:cNvSpPr>
            <a:spLocks noGrp="1"/>
          </p:cNvSpPr>
          <p:nvPr>
            <p:ph type="title"/>
          </p:nvPr>
        </p:nvSpPr>
        <p:spPr>
          <a:xfrm>
            <a:off x="2232252" y="633046"/>
            <a:ext cx="4463623" cy="1314996"/>
          </a:xfrm>
        </p:spPr>
        <p:txBody>
          <a:bodyPr vert="horz" lIns="91440" tIns="45720" rIns="91440" bIns="45720" rtlCol="0" anchor="b">
            <a:normAutofit/>
          </a:bodyPr>
          <a:lstStyle/>
          <a:p>
            <a:r>
              <a:rPr lang="en-US" dirty="0"/>
              <a:t>Let’s talk Data</a:t>
            </a:r>
          </a:p>
        </p:txBody>
      </p:sp>
      <p:sp>
        <p:nvSpPr>
          <p:cNvPr id="4" name="Content Placeholder 3">
            <a:extLst>
              <a:ext uri="{FF2B5EF4-FFF2-40B4-BE49-F238E27FC236}">
                <a16:creationId xmlns:a16="http://schemas.microsoft.com/office/drawing/2014/main" id="{962B47B7-FB06-0474-D7E0-19F8E021110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2232252" y="2125737"/>
            <a:ext cx="4463623" cy="4044463"/>
          </a:xfrm>
        </p:spPr>
        <p:txBody>
          <a:bodyPr>
            <a:normAutofit/>
          </a:bodyPr>
          <a:lstStyle/>
          <a:p>
            <a:pPr marL="0" indent="0">
              <a:spcBef>
                <a:spcPts val="2500"/>
              </a:spcBef>
              <a:buNone/>
            </a:pPr>
            <a:endParaRPr lang="en-US" sz="1400" dirty="0"/>
          </a:p>
          <a:p>
            <a:pPr marL="0" indent="0">
              <a:spcBef>
                <a:spcPts val="2500"/>
              </a:spcBef>
              <a:buNone/>
            </a:pPr>
            <a:endParaRPr lang="en-US" sz="1400" dirty="0"/>
          </a:p>
        </p:txBody>
      </p:sp>
      <p:pic>
        <p:nvPicPr>
          <p:cNvPr id="5" name="Content Placeholder 4" descr="Big data internet technology">
            <a:extLst>
              <a:ext uri="{FF2B5EF4-FFF2-40B4-BE49-F238E27FC236}">
                <a16:creationId xmlns:a16="http://schemas.microsoft.com/office/drawing/2014/main" id="{2FE38EF7-7388-457C-AF81-C8E6DCF5A1A4}"/>
              </a:ext>
            </a:extLst>
          </p:cNvPr>
          <p:cNvPicPr>
            <a:picLocks noGrp="1" noChangeAspect="1"/>
          </p:cNvPicPr>
          <p:nvPr>
            <p:ph sz="half" idx="1"/>
          </p:nvPr>
        </p:nvPicPr>
        <p:blipFill>
          <a:blip r:embed="rId3"/>
          <a:srcRect r="-3" b="-3"/>
          <a:stretch/>
        </p:blipFill>
        <p:spPr>
          <a:xfrm>
            <a:off x="7020480" y="871280"/>
            <a:ext cx="4415738" cy="4415738"/>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p:spPr>
      </p:pic>
    </p:spTree>
    <p:extLst>
      <p:ext uri="{BB962C8B-B14F-4D97-AF65-F5344CB8AC3E}">
        <p14:creationId xmlns:p14="http://schemas.microsoft.com/office/powerpoint/2010/main" val="16423061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250"/>
                                  </p:stCondLst>
                                  <p:endCondLst>
                                    <p:cond evt="begin" delay="0">
                                      <p:tn val="5"/>
                                    </p:cond>
                                  </p:end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C1BEC-B035-BB29-1388-42F60CC77734}"/>
              </a:ext>
            </a:extLst>
          </p:cNvPr>
          <p:cNvSpPr>
            <a:spLocks noGrp="1"/>
          </p:cNvSpPr>
          <p:nvPr>
            <p:ph type="title"/>
          </p:nvPr>
        </p:nvSpPr>
        <p:spPr/>
        <p:txBody>
          <a:bodyPr>
            <a:normAutofit/>
          </a:bodyPr>
          <a:lstStyle/>
          <a:p>
            <a:r>
              <a:rPr lang="en-US" sz="3200" dirty="0"/>
              <a:t>Blackjack rules of the game</a:t>
            </a:r>
            <a:br>
              <a:rPr lang="en-US" sz="3200" dirty="0"/>
            </a:br>
            <a:endParaRPr lang="en-US" dirty="0"/>
          </a:p>
        </p:txBody>
      </p:sp>
      <p:pic>
        <p:nvPicPr>
          <p:cNvPr id="5" name="Picture Placeholder 4" descr="A close up of a casino table&#10;&#10;Description automatically generated">
            <a:extLst>
              <a:ext uri="{FF2B5EF4-FFF2-40B4-BE49-F238E27FC236}">
                <a16:creationId xmlns:a16="http://schemas.microsoft.com/office/drawing/2014/main" id="{FC99A253-1169-A397-935A-5649EA62737C}"/>
              </a:ext>
            </a:extLst>
          </p:cNvPr>
          <p:cNvPicPr>
            <a:picLocks noGrp="1" noChangeAspect="1"/>
          </p:cNvPicPr>
          <p:nvPr>
            <p:ph type="pic" idx="1"/>
          </p:nvPr>
        </p:nvPicPr>
        <p:blipFill>
          <a:blip r:embed="rId2"/>
          <a:srcRect l="14487" r="14487"/>
          <a:stretch/>
        </p:blipFill>
        <p:spPr/>
      </p:pic>
      <p:sp>
        <p:nvSpPr>
          <p:cNvPr id="4" name="Text Placeholder 3">
            <a:extLst>
              <a:ext uri="{FF2B5EF4-FFF2-40B4-BE49-F238E27FC236}">
                <a16:creationId xmlns:a16="http://schemas.microsoft.com/office/drawing/2014/main" id="{A7739753-C211-CAC4-5584-B4EE33BE46D1}"/>
              </a:ext>
            </a:extLst>
          </p:cNvPr>
          <p:cNvSpPr>
            <a:spLocks noGrp="1"/>
          </p:cNvSpPr>
          <p:nvPr>
            <p:ph type="body" sz="half" idx="2"/>
          </p:nvPr>
        </p:nvSpPr>
        <p:spPr/>
        <p:txBody>
          <a:bodyPr vert="horz" lIns="91440" tIns="45720" rIns="91440" bIns="45720" rtlCol="0" anchor="t">
            <a:normAutofit fontScale="85000" lnSpcReduction="10000"/>
          </a:bodyPr>
          <a:lstStyle/>
          <a:p>
            <a:endParaRPr lang="en-US" dirty="0">
              <a:ea typeface="Source Sans Pro"/>
            </a:endParaRPr>
          </a:p>
          <a:p>
            <a:r>
              <a:rPr lang="en-US" b="1" dirty="0">
                <a:effectLst/>
                <a:latin typeface="Segoe UI" panose="020B0502040204020203" pitchFamily="34" charset="0"/>
              </a:rPr>
              <a:t>Objective</a:t>
            </a:r>
            <a:r>
              <a:rPr lang="en-US" dirty="0">
                <a:effectLst/>
                <a:latin typeface="Segoe UI" panose="020B0502040204020203" pitchFamily="34" charset="0"/>
              </a:rPr>
              <a:t>: The goal of blackjack is to have a hand value closer to 21 than the dealer without exceeding 21.</a:t>
            </a:r>
            <a:br>
              <a:rPr lang="en-US" dirty="0">
                <a:effectLst/>
                <a:latin typeface="Segoe UI" panose="020B0502040204020203" pitchFamily="34" charset="0"/>
              </a:rPr>
            </a:br>
            <a:r>
              <a:rPr lang="en-US" b="1" dirty="0">
                <a:effectLst/>
                <a:latin typeface="Segoe UI" panose="020B0502040204020203" pitchFamily="34" charset="0"/>
              </a:rPr>
              <a:t>Card Values</a:t>
            </a:r>
            <a:r>
              <a:rPr lang="en-US" dirty="0">
                <a:effectLst/>
                <a:latin typeface="Segoe UI" panose="020B0502040204020203" pitchFamily="34" charset="0"/>
              </a:rPr>
              <a:t>: Numbered cards are worth their face value, face cards (King, Queen, Jack) are worth 10, and Aces can be worth 1 or 11, depending on the player's choice.</a:t>
            </a:r>
            <a:br>
              <a:rPr lang="en-US" dirty="0">
                <a:effectLst/>
                <a:latin typeface="Segoe UI" panose="020B0502040204020203" pitchFamily="34" charset="0"/>
              </a:rPr>
            </a:br>
            <a:r>
              <a:rPr lang="en-US" b="1" dirty="0">
                <a:effectLst/>
                <a:latin typeface="Segoe UI" panose="020B0502040204020203" pitchFamily="34" charset="0"/>
              </a:rPr>
              <a:t>Player Actions</a:t>
            </a:r>
            <a:r>
              <a:rPr lang="en-US" dirty="0">
                <a:effectLst/>
                <a:latin typeface="Segoe UI" panose="020B0502040204020203" pitchFamily="34" charset="0"/>
              </a:rPr>
              <a:t>: Players can either "hit" (take another card) or "stand" (keep their current hand). The player can also "double down" (double the bet and receive one more card).</a:t>
            </a:r>
            <a:br>
              <a:rPr lang="en-US" dirty="0">
                <a:effectLst/>
                <a:latin typeface="Segoe UI" panose="020B0502040204020203" pitchFamily="34" charset="0"/>
              </a:rPr>
            </a:br>
            <a:r>
              <a:rPr lang="en-US" b="1" dirty="0">
                <a:effectLst/>
                <a:latin typeface="Segoe UI" panose="020B0502040204020203" pitchFamily="34" charset="0"/>
              </a:rPr>
              <a:t>Dealer Rules</a:t>
            </a:r>
            <a:r>
              <a:rPr lang="en-US" dirty="0">
                <a:effectLst/>
                <a:latin typeface="Segoe UI" panose="020B0502040204020203" pitchFamily="34" charset="0"/>
              </a:rPr>
              <a:t>: The dealer must "hit" until their hand is at least 17. If the dealer exceeds 21, they bust, and players who didn't bust win.</a:t>
            </a:r>
            <a:br>
              <a:rPr lang="en-US" dirty="0">
                <a:effectLst/>
                <a:latin typeface="Segoe UI" panose="020B0502040204020203" pitchFamily="34" charset="0"/>
              </a:rPr>
            </a:br>
            <a:r>
              <a:rPr lang="en-US" b="1" dirty="0">
                <a:effectLst/>
                <a:latin typeface="Segoe UI" panose="020B0502040204020203" pitchFamily="34" charset="0"/>
              </a:rPr>
              <a:t>Winning</a:t>
            </a:r>
            <a:r>
              <a:rPr lang="en-US" dirty="0">
                <a:effectLst/>
                <a:latin typeface="Segoe UI" panose="020B0502040204020203" pitchFamily="34" charset="0"/>
              </a:rPr>
              <a:t>: Players win by having a higher hand than the dealer without going over 21 or by the dealer busting. A player with exactly 21 (an Ace and a 10-value card) has a "blackjack" and wins.</a:t>
            </a:r>
          </a:p>
          <a:p>
            <a:r>
              <a:rPr lang="en-US" dirty="0">
                <a:ea typeface="Source Sans Pro"/>
              </a:rPr>
              <a:t>Now, who is ready to play?!!!</a:t>
            </a:r>
          </a:p>
          <a:p>
            <a:endParaRPr lang="en-US" dirty="0">
              <a:ea typeface="Source Sans Pro"/>
            </a:endParaRPr>
          </a:p>
          <a:p>
            <a:endParaRPr lang="en-US" dirty="0">
              <a:ea typeface="Source Sans Pro"/>
            </a:endParaRPr>
          </a:p>
          <a:p>
            <a:endParaRPr lang="en-US" dirty="0">
              <a:ea typeface="Source Sans Pro"/>
            </a:endParaRPr>
          </a:p>
        </p:txBody>
      </p:sp>
    </p:spTree>
    <p:extLst>
      <p:ext uri="{BB962C8B-B14F-4D97-AF65-F5344CB8AC3E}">
        <p14:creationId xmlns:p14="http://schemas.microsoft.com/office/powerpoint/2010/main" val="3188578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1A868-58BF-78FA-F795-82A7ED11EFAD}"/>
              </a:ext>
            </a:extLst>
          </p:cNvPr>
          <p:cNvSpPr>
            <a:spLocks noGrp="1"/>
          </p:cNvSpPr>
          <p:nvPr>
            <p:ph type="title"/>
          </p:nvPr>
        </p:nvSpPr>
        <p:spPr/>
        <p:txBody>
          <a:bodyPr/>
          <a:lstStyle/>
          <a:p>
            <a:r>
              <a:rPr lang="en-US" dirty="0"/>
              <a:t>SQL Queries – Table Building</a:t>
            </a:r>
          </a:p>
        </p:txBody>
      </p:sp>
      <p:sp>
        <p:nvSpPr>
          <p:cNvPr id="7" name="Content Placeholder 6">
            <a:extLst>
              <a:ext uri="{FF2B5EF4-FFF2-40B4-BE49-F238E27FC236}">
                <a16:creationId xmlns:a16="http://schemas.microsoft.com/office/drawing/2014/main" id="{D8FE359C-CE3C-6578-C60F-BD72D6CD3832}"/>
              </a:ext>
            </a:extLst>
          </p:cNvPr>
          <p:cNvSpPr>
            <a:spLocks noGrp="1"/>
          </p:cNvSpPr>
          <p:nvPr>
            <p:ph idx="1"/>
          </p:nvPr>
        </p:nvSpPr>
        <p:spPr>
          <a:xfrm>
            <a:off x="4390838" y="3993932"/>
            <a:ext cx="3942774" cy="1436743"/>
          </a:xfrm>
        </p:spPr>
        <p:txBody>
          <a:bodyPr>
            <a:normAutofit/>
          </a:bodyPr>
          <a:lstStyle/>
          <a:p>
            <a:r>
              <a:rPr lang="en-US" dirty="0"/>
              <a:t>Create table and create new “Starting Hand” column.</a:t>
            </a:r>
          </a:p>
        </p:txBody>
      </p:sp>
      <p:pic>
        <p:nvPicPr>
          <p:cNvPr id="8" name="Picture 7" descr="A stack of playing cards&#10;&#10;Description automatically generated">
            <a:extLst>
              <a:ext uri="{FF2B5EF4-FFF2-40B4-BE49-F238E27FC236}">
                <a16:creationId xmlns:a16="http://schemas.microsoft.com/office/drawing/2014/main" id="{659A8C8F-F77F-57A6-351F-0DF0766D551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57218" y="3683913"/>
            <a:ext cx="2891280" cy="2527702"/>
          </a:xfrm>
          <a:prstGeom prst="rect">
            <a:avLst/>
          </a:prstGeom>
        </p:spPr>
      </p:pic>
      <p:pic>
        <p:nvPicPr>
          <p:cNvPr id="5" name="Picture 4">
            <a:extLst>
              <a:ext uri="{FF2B5EF4-FFF2-40B4-BE49-F238E27FC236}">
                <a16:creationId xmlns:a16="http://schemas.microsoft.com/office/drawing/2014/main" id="{9C3F6FA4-BA34-B95F-1781-96E8040C8E83}"/>
              </a:ext>
            </a:extLst>
          </p:cNvPr>
          <p:cNvPicPr>
            <a:picLocks noChangeAspect="1"/>
          </p:cNvPicPr>
          <p:nvPr/>
        </p:nvPicPr>
        <p:blipFill>
          <a:blip r:embed="rId3"/>
          <a:stretch>
            <a:fillRect/>
          </a:stretch>
        </p:blipFill>
        <p:spPr>
          <a:xfrm>
            <a:off x="957794" y="1563961"/>
            <a:ext cx="3209438" cy="4500508"/>
          </a:xfrm>
          <a:prstGeom prst="rect">
            <a:avLst/>
          </a:prstGeom>
        </p:spPr>
      </p:pic>
      <p:pic>
        <p:nvPicPr>
          <p:cNvPr id="9" name="Picture 8">
            <a:extLst>
              <a:ext uri="{FF2B5EF4-FFF2-40B4-BE49-F238E27FC236}">
                <a16:creationId xmlns:a16="http://schemas.microsoft.com/office/drawing/2014/main" id="{F77F3524-196D-A5D0-B489-A5394DE2B631}"/>
              </a:ext>
            </a:extLst>
          </p:cNvPr>
          <p:cNvPicPr>
            <a:picLocks noChangeAspect="1"/>
          </p:cNvPicPr>
          <p:nvPr/>
        </p:nvPicPr>
        <p:blipFill>
          <a:blip r:embed="rId4"/>
          <a:stretch>
            <a:fillRect/>
          </a:stretch>
        </p:blipFill>
        <p:spPr>
          <a:xfrm>
            <a:off x="4330048" y="1563960"/>
            <a:ext cx="4561539" cy="1788839"/>
          </a:xfrm>
          <a:prstGeom prst="rect">
            <a:avLst/>
          </a:prstGeom>
        </p:spPr>
      </p:pic>
    </p:spTree>
    <p:extLst>
      <p:ext uri="{BB962C8B-B14F-4D97-AF65-F5344CB8AC3E}">
        <p14:creationId xmlns:p14="http://schemas.microsoft.com/office/powerpoint/2010/main" val="3537362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1A868-58BF-78FA-F795-82A7ED11EFAD}"/>
              </a:ext>
            </a:extLst>
          </p:cNvPr>
          <p:cNvSpPr>
            <a:spLocks noGrp="1"/>
          </p:cNvSpPr>
          <p:nvPr>
            <p:ph type="title"/>
          </p:nvPr>
        </p:nvSpPr>
        <p:spPr/>
        <p:txBody>
          <a:bodyPr/>
          <a:lstStyle/>
          <a:p>
            <a:r>
              <a:rPr lang="en-US" dirty="0"/>
              <a:t>SQL Queries – Starting Hand Statistics</a:t>
            </a:r>
          </a:p>
        </p:txBody>
      </p:sp>
      <p:sp>
        <p:nvSpPr>
          <p:cNvPr id="7" name="Content Placeholder 6">
            <a:extLst>
              <a:ext uri="{FF2B5EF4-FFF2-40B4-BE49-F238E27FC236}">
                <a16:creationId xmlns:a16="http://schemas.microsoft.com/office/drawing/2014/main" id="{D8FE359C-CE3C-6578-C60F-BD72D6CD3832}"/>
              </a:ext>
            </a:extLst>
          </p:cNvPr>
          <p:cNvSpPr>
            <a:spLocks noGrp="1"/>
          </p:cNvSpPr>
          <p:nvPr>
            <p:ph idx="1"/>
          </p:nvPr>
        </p:nvSpPr>
        <p:spPr>
          <a:xfrm>
            <a:off x="957794" y="4855779"/>
            <a:ext cx="6261661" cy="1447910"/>
          </a:xfrm>
        </p:spPr>
        <p:txBody>
          <a:bodyPr/>
          <a:lstStyle/>
          <a:p>
            <a:r>
              <a:rPr lang="en-US" dirty="0"/>
              <a:t>Query to find the likelihood of winning based on your starting hands and next move (hit or stay).</a:t>
            </a:r>
          </a:p>
        </p:txBody>
      </p:sp>
      <p:pic>
        <p:nvPicPr>
          <p:cNvPr id="10" name="Picture 9">
            <a:extLst>
              <a:ext uri="{FF2B5EF4-FFF2-40B4-BE49-F238E27FC236}">
                <a16:creationId xmlns:a16="http://schemas.microsoft.com/office/drawing/2014/main" id="{7FB0F40A-1428-2484-C293-6B47B7FDFDF4}"/>
              </a:ext>
            </a:extLst>
          </p:cNvPr>
          <p:cNvPicPr>
            <a:picLocks noChangeAspect="1"/>
          </p:cNvPicPr>
          <p:nvPr/>
        </p:nvPicPr>
        <p:blipFill>
          <a:blip r:embed="rId2"/>
          <a:stretch>
            <a:fillRect/>
          </a:stretch>
        </p:blipFill>
        <p:spPr>
          <a:xfrm>
            <a:off x="957794" y="1401644"/>
            <a:ext cx="10276412" cy="3294126"/>
          </a:xfrm>
          <a:prstGeom prst="rect">
            <a:avLst/>
          </a:prstGeom>
        </p:spPr>
      </p:pic>
      <p:pic>
        <p:nvPicPr>
          <p:cNvPr id="8" name="Picture 7" descr="A stack of playing cards&#10;&#10;Description automatically generated">
            <a:extLst>
              <a:ext uri="{FF2B5EF4-FFF2-40B4-BE49-F238E27FC236}">
                <a16:creationId xmlns:a16="http://schemas.microsoft.com/office/drawing/2014/main" id="{659A8C8F-F77F-57A6-351F-0DF0766D551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57218" y="3683913"/>
            <a:ext cx="2891280" cy="2527702"/>
          </a:xfrm>
          <a:prstGeom prst="rect">
            <a:avLst/>
          </a:prstGeom>
        </p:spPr>
      </p:pic>
    </p:spTree>
    <p:extLst>
      <p:ext uri="{BB962C8B-B14F-4D97-AF65-F5344CB8AC3E}">
        <p14:creationId xmlns:p14="http://schemas.microsoft.com/office/powerpoint/2010/main" val="1969232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1A868-58BF-78FA-F795-82A7ED11EFAD}"/>
              </a:ext>
            </a:extLst>
          </p:cNvPr>
          <p:cNvSpPr>
            <a:spLocks noGrp="1"/>
          </p:cNvSpPr>
          <p:nvPr>
            <p:ph type="title"/>
          </p:nvPr>
        </p:nvSpPr>
        <p:spPr/>
        <p:txBody>
          <a:bodyPr/>
          <a:lstStyle/>
          <a:p>
            <a:r>
              <a:rPr lang="en-US" dirty="0"/>
              <a:t>SQL Queries – Other Fun Facts</a:t>
            </a:r>
          </a:p>
        </p:txBody>
      </p:sp>
      <p:pic>
        <p:nvPicPr>
          <p:cNvPr id="8" name="Picture 7" descr="A stack of playing cards&#10;&#10;Description automatically generated">
            <a:extLst>
              <a:ext uri="{FF2B5EF4-FFF2-40B4-BE49-F238E27FC236}">
                <a16:creationId xmlns:a16="http://schemas.microsoft.com/office/drawing/2014/main" id="{659A8C8F-F77F-57A6-351F-0DF0766D551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57218" y="3683913"/>
            <a:ext cx="2891280" cy="2527702"/>
          </a:xfrm>
          <a:prstGeom prst="rect">
            <a:avLst/>
          </a:prstGeom>
        </p:spPr>
      </p:pic>
      <p:pic>
        <p:nvPicPr>
          <p:cNvPr id="5" name="Picture 4">
            <a:extLst>
              <a:ext uri="{FF2B5EF4-FFF2-40B4-BE49-F238E27FC236}">
                <a16:creationId xmlns:a16="http://schemas.microsoft.com/office/drawing/2014/main" id="{5AB73341-A889-C0E2-25D4-8292199CD80F}"/>
              </a:ext>
            </a:extLst>
          </p:cNvPr>
          <p:cNvPicPr>
            <a:picLocks noChangeAspect="1"/>
          </p:cNvPicPr>
          <p:nvPr/>
        </p:nvPicPr>
        <p:blipFill>
          <a:blip r:embed="rId3"/>
          <a:stretch>
            <a:fillRect/>
          </a:stretch>
        </p:blipFill>
        <p:spPr>
          <a:xfrm>
            <a:off x="838200" y="1527606"/>
            <a:ext cx="8324850" cy="1200150"/>
          </a:xfrm>
          <a:prstGeom prst="rect">
            <a:avLst/>
          </a:prstGeom>
        </p:spPr>
      </p:pic>
      <p:pic>
        <p:nvPicPr>
          <p:cNvPr id="11" name="Picture 10">
            <a:extLst>
              <a:ext uri="{FF2B5EF4-FFF2-40B4-BE49-F238E27FC236}">
                <a16:creationId xmlns:a16="http://schemas.microsoft.com/office/drawing/2014/main" id="{0F22757E-9BED-7AAC-C4E5-0ED11C845473}"/>
              </a:ext>
            </a:extLst>
          </p:cNvPr>
          <p:cNvPicPr>
            <a:picLocks noChangeAspect="1"/>
          </p:cNvPicPr>
          <p:nvPr/>
        </p:nvPicPr>
        <p:blipFill>
          <a:blip r:embed="rId4"/>
          <a:stretch>
            <a:fillRect/>
          </a:stretch>
        </p:blipFill>
        <p:spPr>
          <a:xfrm>
            <a:off x="838200" y="3006725"/>
            <a:ext cx="3638550" cy="3486150"/>
          </a:xfrm>
          <a:prstGeom prst="rect">
            <a:avLst/>
          </a:prstGeom>
        </p:spPr>
      </p:pic>
      <p:pic>
        <p:nvPicPr>
          <p:cNvPr id="13" name="Picture 12">
            <a:extLst>
              <a:ext uri="{FF2B5EF4-FFF2-40B4-BE49-F238E27FC236}">
                <a16:creationId xmlns:a16="http://schemas.microsoft.com/office/drawing/2014/main" id="{5154D91A-020E-2894-24CA-FDED4B9B104C}"/>
              </a:ext>
            </a:extLst>
          </p:cNvPr>
          <p:cNvPicPr>
            <a:picLocks noChangeAspect="1"/>
          </p:cNvPicPr>
          <p:nvPr/>
        </p:nvPicPr>
        <p:blipFill>
          <a:blip r:embed="rId5"/>
          <a:stretch>
            <a:fillRect/>
          </a:stretch>
        </p:blipFill>
        <p:spPr>
          <a:xfrm>
            <a:off x="4683421" y="3149600"/>
            <a:ext cx="3667125" cy="3343275"/>
          </a:xfrm>
          <a:prstGeom prst="rect">
            <a:avLst/>
          </a:prstGeom>
        </p:spPr>
      </p:pic>
    </p:spTree>
    <p:extLst>
      <p:ext uri="{BB962C8B-B14F-4D97-AF65-F5344CB8AC3E}">
        <p14:creationId xmlns:p14="http://schemas.microsoft.com/office/powerpoint/2010/main" val="3701536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A person holding playing cards&#10;&#10;Description automatically generated">
            <a:extLst>
              <a:ext uri="{FF2B5EF4-FFF2-40B4-BE49-F238E27FC236}">
                <a16:creationId xmlns:a16="http://schemas.microsoft.com/office/drawing/2014/main" id="{490B6427-C746-4AA1-3D35-12200523F6FB}"/>
              </a:ext>
            </a:extLst>
          </p:cNvPr>
          <p:cNvPicPr>
            <a:picLocks noGrp="1" noChangeAspect="1"/>
          </p:cNvPicPr>
          <p:nvPr>
            <p:ph type="pic" idx="1"/>
          </p:nvPr>
        </p:nvPicPr>
        <p:blipFill>
          <a:blip r:embed="rId2"/>
          <a:srcRect t="18870" r="3" b="23463"/>
          <a:stretch/>
        </p:blipFill>
        <p:spPr>
          <a:xfrm>
            <a:off x="3102823" y="289870"/>
            <a:ext cx="2665189" cy="2665189"/>
          </a:xfrm>
          <a:custGeom>
            <a:avLst/>
            <a:gdLst/>
            <a:ahLst/>
            <a:cxnLst/>
            <a:rect l="l" t="t" r="r" b="b"/>
            <a:pathLst>
              <a:path w="2255084" h="2255084">
                <a:moveTo>
                  <a:pt x="1127542" y="0"/>
                </a:moveTo>
                <a:cubicBezTo>
                  <a:pt x="1750266" y="0"/>
                  <a:pt x="2255084" y="504818"/>
                  <a:pt x="2255084" y="1127542"/>
                </a:cubicBezTo>
                <a:cubicBezTo>
                  <a:pt x="2255084" y="1750266"/>
                  <a:pt x="1750266" y="2255084"/>
                  <a:pt x="1127542" y="2255084"/>
                </a:cubicBezTo>
                <a:cubicBezTo>
                  <a:pt x="504818" y="2255084"/>
                  <a:pt x="0" y="1750266"/>
                  <a:pt x="0" y="1127542"/>
                </a:cubicBezTo>
                <a:cubicBezTo>
                  <a:pt x="0" y="504818"/>
                  <a:pt x="504818" y="0"/>
                  <a:pt x="1127542" y="0"/>
                </a:cubicBezTo>
                <a:close/>
              </a:path>
            </a:pathLst>
          </a:custGeom>
        </p:spPr>
      </p:pic>
      <p:sp>
        <p:nvSpPr>
          <p:cNvPr id="2" name="Title 1">
            <a:extLst>
              <a:ext uri="{FF2B5EF4-FFF2-40B4-BE49-F238E27FC236}">
                <a16:creationId xmlns:a16="http://schemas.microsoft.com/office/drawing/2014/main" id="{9FFAB6D2-3398-B7A4-AA52-771A851E2A6B}"/>
              </a:ext>
            </a:extLst>
          </p:cNvPr>
          <p:cNvSpPr>
            <a:spLocks noGrp="1"/>
          </p:cNvSpPr>
          <p:nvPr>
            <p:ph type="title"/>
          </p:nvPr>
        </p:nvSpPr>
        <p:spPr>
          <a:xfrm>
            <a:off x="838201" y="2567199"/>
            <a:ext cx="4031808" cy="3053052"/>
          </a:xfrm>
        </p:spPr>
        <p:txBody>
          <a:bodyPr vert="horz" lIns="91440" tIns="45720" rIns="91440" bIns="45720" rtlCol="0" anchor="ctr">
            <a:normAutofit/>
          </a:bodyPr>
          <a:lstStyle/>
          <a:p>
            <a:pPr algn="ctr"/>
            <a:r>
              <a:rPr lang="en-US" sz="4400" dirty="0"/>
              <a:t>How common is a good first hand</a:t>
            </a:r>
          </a:p>
        </p:txBody>
      </p:sp>
      <p:sp>
        <p:nvSpPr>
          <p:cNvPr id="4" name="Text Placeholder 3">
            <a:extLst>
              <a:ext uri="{FF2B5EF4-FFF2-40B4-BE49-F238E27FC236}">
                <a16:creationId xmlns:a16="http://schemas.microsoft.com/office/drawing/2014/main" id="{F61028C8-E013-69E7-948C-84CB968BCD0E}"/>
              </a:ext>
            </a:extLst>
          </p:cNvPr>
          <p:cNvSpPr>
            <a:spLocks noGrp="1"/>
          </p:cNvSpPr>
          <p:nvPr>
            <p:ph type="body" sz="half" idx="2"/>
          </p:nvPr>
        </p:nvSpPr>
        <p:spPr>
          <a:xfrm>
            <a:off x="6477270" y="1130846"/>
            <a:ext cx="4974771" cy="1634656"/>
          </a:xfrm>
        </p:spPr>
        <p:txBody>
          <a:bodyPr vert="horz" lIns="91440" tIns="45720" rIns="91440" bIns="45720" rtlCol="0">
            <a:normAutofit/>
          </a:bodyPr>
          <a:lstStyle/>
          <a:p>
            <a:pPr indent="-228600">
              <a:buFont typeface="Arial" panose="020B0604020202020204" pitchFamily="34" charset="0"/>
              <a:buChar char="•"/>
            </a:pPr>
            <a:r>
              <a:rPr lang="en-US" dirty="0"/>
              <a:t>The box and whisker plot shows the distribution of the possible value of your first hand.</a:t>
            </a:r>
          </a:p>
          <a:p>
            <a:pPr indent="-228600">
              <a:buFont typeface="Arial" panose="020B0604020202020204" pitchFamily="34" charset="0"/>
              <a:buChar char="•"/>
            </a:pPr>
            <a:r>
              <a:rPr lang="en-US" dirty="0"/>
              <a:t>You can see that the mean is around a 14.</a:t>
            </a:r>
          </a:p>
          <a:p>
            <a:pPr indent="-228600">
              <a:buFont typeface="Arial" panose="020B0604020202020204" pitchFamily="34" charset="0"/>
              <a:buChar char="•"/>
            </a:pPr>
            <a:r>
              <a:rPr lang="en-US" dirty="0"/>
              <a:t>There is an outlier for a 2. Which would only occur if two Aces are played as 1’s.</a:t>
            </a:r>
          </a:p>
          <a:p>
            <a:endParaRPr lang="en-US" dirty="0"/>
          </a:p>
        </p:txBody>
      </p:sp>
      <p:pic>
        <p:nvPicPr>
          <p:cNvPr id="6" name="Picture 5" descr="A graph with a blue rectangle&#10;&#10;Description automatically generated">
            <a:extLst>
              <a:ext uri="{FF2B5EF4-FFF2-40B4-BE49-F238E27FC236}">
                <a16:creationId xmlns:a16="http://schemas.microsoft.com/office/drawing/2014/main" id="{2EED1912-FC14-A129-F2BA-CDFEFC7CC4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2598" y="2683685"/>
            <a:ext cx="6008343" cy="3605006"/>
          </a:xfrm>
          <a:prstGeom prst="rect">
            <a:avLst/>
          </a:prstGeom>
        </p:spPr>
      </p:pic>
    </p:spTree>
    <p:extLst>
      <p:ext uri="{BB962C8B-B14F-4D97-AF65-F5344CB8AC3E}">
        <p14:creationId xmlns:p14="http://schemas.microsoft.com/office/powerpoint/2010/main" val="2397149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C1BEC-B035-BB29-1388-42F60CC77734}"/>
              </a:ext>
            </a:extLst>
          </p:cNvPr>
          <p:cNvSpPr>
            <a:spLocks noGrp="1"/>
          </p:cNvSpPr>
          <p:nvPr>
            <p:ph type="title"/>
          </p:nvPr>
        </p:nvSpPr>
        <p:spPr/>
        <p:txBody>
          <a:bodyPr/>
          <a:lstStyle/>
          <a:p>
            <a:r>
              <a:rPr lang="en-US" dirty="0">
                <a:ea typeface="Source Sans Pro"/>
              </a:rPr>
              <a:t>What is best first hand?</a:t>
            </a:r>
            <a:endParaRPr lang="en-US" dirty="0"/>
          </a:p>
        </p:txBody>
      </p:sp>
      <p:pic>
        <p:nvPicPr>
          <p:cNvPr id="5" name="Picture Placeholder 4">
            <a:extLst>
              <a:ext uri="{FF2B5EF4-FFF2-40B4-BE49-F238E27FC236}">
                <a16:creationId xmlns:a16="http://schemas.microsoft.com/office/drawing/2014/main" id="{FC99A253-1169-A397-935A-5649EA62737C}"/>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2007" r="12007"/>
          <a:stretch/>
        </p:blipFill>
        <p:spPr/>
      </p:pic>
      <p:sp>
        <p:nvSpPr>
          <p:cNvPr id="4" name="Text Placeholder 3">
            <a:extLst>
              <a:ext uri="{FF2B5EF4-FFF2-40B4-BE49-F238E27FC236}">
                <a16:creationId xmlns:a16="http://schemas.microsoft.com/office/drawing/2014/main" id="{A7739753-C211-CAC4-5584-B4EE33BE46D1}"/>
              </a:ext>
            </a:extLst>
          </p:cNvPr>
          <p:cNvSpPr>
            <a:spLocks noGrp="1"/>
          </p:cNvSpPr>
          <p:nvPr>
            <p:ph type="body" sz="half" idx="2"/>
          </p:nvPr>
        </p:nvSpPr>
        <p:spPr/>
        <p:txBody>
          <a:bodyPr vert="horz" lIns="91440" tIns="45720" rIns="91440" bIns="45720" rtlCol="0" anchor="t">
            <a:normAutofit/>
          </a:bodyPr>
          <a:lstStyle/>
          <a:p>
            <a:endParaRPr lang="en-US" dirty="0">
              <a:ea typeface="Source Sans Pro"/>
            </a:endParaRPr>
          </a:p>
          <a:p>
            <a:pPr marL="342900" marR="0" lvl="0" indent="-342900">
              <a:spcBef>
                <a:spcPts val="0"/>
              </a:spcBef>
              <a:spcAft>
                <a:spcPts val="0"/>
              </a:spcAft>
              <a:buFont typeface="Symbol" panose="05050102010706020507" pitchFamily="18" charset="2"/>
              <a:buChar char=""/>
            </a:pPr>
            <a:r>
              <a:rPr lang="en-US" sz="1800" kern="100" dirty="0">
                <a:latin typeface="Aptos" panose="020B0004020202020204" pitchFamily="34" charset="0"/>
                <a:ea typeface="Aptos" panose="020B0004020202020204" pitchFamily="34" charset="0"/>
                <a:cs typeface="Times New Roman" panose="02020603050405020304" pitchFamily="18" charset="0"/>
              </a:rPr>
              <a:t>The graph shows the most winning first hands.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You can see where a 21 is the best hand.</a:t>
            </a:r>
          </a:p>
          <a:p>
            <a:pPr marL="342900" marR="0" lvl="0" indent="-342900">
              <a:spcBef>
                <a:spcPts val="0"/>
              </a:spcBef>
              <a:spcAft>
                <a:spcPts val="0"/>
              </a:spcAft>
              <a:buFont typeface="Symbol" panose="05050102010706020507" pitchFamily="18" charset="2"/>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kern="100" dirty="0">
                <a:latin typeface="Aptos" panose="020B0004020202020204" pitchFamily="34" charset="0"/>
                <a:ea typeface="Aptos" panose="020B0004020202020204" pitchFamily="34" charset="0"/>
                <a:cs typeface="Times New Roman" panose="02020603050405020304" pitchFamily="18" charset="0"/>
              </a:rPr>
              <a:t>Notice where it drops off after 11.</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ea typeface="Source Sans Pro"/>
            </a:endParaRPr>
          </a:p>
        </p:txBody>
      </p:sp>
    </p:spTree>
    <p:extLst>
      <p:ext uri="{BB962C8B-B14F-4D97-AF65-F5344CB8AC3E}">
        <p14:creationId xmlns:p14="http://schemas.microsoft.com/office/powerpoint/2010/main" val="3799517359"/>
      </p:ext>
    </p:extLst>
  </p:cSld>
  <p:clrMapOvr>
    <a:masterClrMapping/>
  </p:clrMapOvr>
</p:sld>
</file>

<file path=ppt/theme/theme1.xml><?xml version="1.0" encoding="utf-8"?>
<a:theme xmlns:a="http://schemas.openxmlformats.org/drawingml/2006/main" name="FunkyShapesDarkVTI">
  <a:themeElements>
    <a:clrScheme name="Custom 4">
      <a:dk1>
        <a:srgbClr val="FFFFFF"/>
      </a:dk1>
      <a:lt1>
        <a:srgbClr val="000000"/>
      </a:lt1>
      <a:dk2>
        <a:srgbClr val="F3FFF8"/>
      </a:dk2>
      <a:lt2>
        <a:srgbClr val="2D2D2D"/>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DarkVTI" id="{84637DF0-7D2D-4F20-816C-4D6C45F3FAF2}" vid="{0EF594EE-C33F-480F-80E7-D4F74C1C30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1472</TotalTime>
  <Words>1105</Words>
  <Application>Microsoft Office PowerPoint</Application>
  <PresentationFormat>Widescreen</PresentationFormat>
  <Paragraphs>98</Paragraphs>
  <Slides>21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Aptos</vt:lpstr>
      <vt:lpstr>Arial</vt:lpstr>
      <vt:lpstr>Segoe UI</vt:lpstr>
      <vt:lpstr>Source Sans Pro</vt:lpstr>
      <vt:lpstr>Source Sans Pro SemiBold</vt:lpstr>
      <vt:lpstr>Symbol</vt:lpstr>
      <vt:lpstr>FunkyShapesDarkVTI</vt:lpstr>
      <vt:lpstr>Project 4 Team 2  </vt:lpstr>
      <vt:lpstr>Agenda </vt:lpstr>
      <vt:lpstr>Let’s talk Data</vt:lpstr>
      <vt:lpstr>Blackjack rules of the game </vt:lpstr>
      <vt:lpstr>SQL Queries – Table Building</vt:lpstr>
      <vt:lpstr>SQL Queries – Starting Hand Statistics</vt:lpstr>
      <vt:lpstr>SQL Queries – Other Fun Facts</vt:lpstr>
      <vt:lpstr>How common is a good first hand</vt:lpstr>
      <vt:lpstr>What is best first hand?</vt:lpstr>
      <vt:lpstr>How many hands is the most common?</vt:lpstr>
      <vt:lpstr>Win percentage by number of hands played</vt:lpstr>
      <vt:lpstr>How are hands correlated with wins? </vt:lpstr>
      <vt:lpstr>Negative Correlation between players first hand and Dealers First Hand.</vt:lpstr>
      <vt:lpstr>Machine Learning Model</vt:lpstr>
      <vt:lpstr>Machine Learning Model</vt:lpstr>
      <vt:lpstr>Machine Learning Model</vt:lpstr>
      <vt:lpstr>Machine Learning Model</vt:lpstr>
      <vt:lpstr>Should I Hit or Should I Stay?</vt:lpstr>
      <vt:lpstr>Use Case </vt:lpstr>
      <vt:lpstr>Summary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Mae Beau</dc:creator>
  <cp:lastModifiedBy>Mae Beau</cp:lastModifiedBy>
  <cp:revision>71</cp:revision>
  <dcterms:created xsi:type="dcterms:W3CDTF">2024-09-11T19:00:17Z</dcterms:created>
  <dcterms:modified xsi:type="dcterms:W3CDTF">2024-09-15T23:15:13Z</dcterms:modified>
</cp:coreProperties>
</file>

<file path=docProps/thumbnail.jpeg>
</file>